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notesSlides/notesSlide19.xml" ContentType="application/vnd.openxmlformats-officedocument.presentationml.notesSlide+xml"/>
  <Override PartName="/ppt/charts/chart12.xml" ContentType="application/vnd.openxmlformats-officedocument.drawingml.chart+xml"/>
  <Override PartName="/ppt/notesSlides/notesSlide20.xml" ContentType="application/vnd.openxmlformats-officedocument.presentationml.notesSlide+xml"/>
  <Override PartName="/ppt/charts/chart13.xml" ContentType="application/vnd.openxmlformats-officedocument.drawingml.chart+xml"/>
  <Override PartName="/ppt/notesSlides/notesSlide21.xml" ContentType="application/vnd.openxmlformats-officedocument.presentationml.notesSlide+xml"/>
  <Override PartName="/ppt/charts/chart14.xml" ContentType="application/vnd.openxmlformats-officedocument.drawingml.chart+xml"/>
  <Override PartName="/ppt/notesSlides/notesSlide22.xml" ContentType="application/vnd.openxmlformats-officedocument.presentationml.notesSlide+xml"/>
  <Override PartName="/ppt/charts/chart15.xml" ContentType="application/vnd.openxmlformats-officedocument.drawingml.chart+xml"/>
  <Override PartName="/ppt/notesSlides/notesSlide23.xml" ContentType="application/vnd.openxmlformats-officedocument.presentationml.notesSlide+xml"/>
  <Override PartName="/ppt/charts/chart16.xml" ContentType="application/vnd.openxmlformats-officedocument.drawingml.chart+xml"/>
  <Override PartName="/ppt/notesSlides/notesSlide24.xml" ContentType="application/vnd.openxmlformats-officedocument.presentationml.notesSlide+xml"/>
  <Override PartName="/ppt/charts/chart17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8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84" r:id="rId2"/>
    <p:sldId id="257" r:id="rId3"/>
    <p:sldId id="258" r:id="rId4"/>
    <p:sldId id="264" r:id="rId5"/>
    <p:sldId id="333" r:id="rId6"/>
    <p:sldId id="265" r:id="rId7"/>
    <p:sldId id="334" r:id="rId8"/>
    <p:sldId id="268" r:id="rId9"/>
    <p:sldId id="303" r:id="rId10"/>
    <p:sldId id="269" r:id="rId11"/>
    <p:sldId id="270" r:id="rId12"/>
    <p:sldId id="271" r:id="rId13"/>
    <p:sldId id="285" r:id="rId14"/>
    <p:sldId id="305" r:id="rId15"/>
    <p:sldId id="306" r:id="rId16"/>
    <p:sldId id="307" r:id="rId17"/>
    <p:sldId id="308" r:id="rId18"/>
    <p:sldId id="310" r:id="rId19"/>
    <p:sldId id="311" r:id="rId20"/>
    <p:sldId id="312" r:id="rId21"/>
    <p:sldId id="313" r:id="rId22"/>
    <p:sldId id="314" r:id="rId23"/>
    <p:sldId id="315" r:id="rId24"/>
    <p:sldId id="291" r:id="rId25"/>
    <p:sldId id="320" r:id="rId26"/>
    <p:sldId id="321" r:id="rId27"/>
    <p:sldId id="322" r:id="rId28"/>
    <p:sldId id="324" r:id="rId29"/>
    <p:sldId id="332" r:id="rId30"/>
    <p:sldId id="325" r:id="rId31"/>
    <p:sldId id="293" r:id="rId32"/>
    <p:sldId id="328" r:id="rId33"/>
    <p:sldId id="330" r:id="rId34"/>
    <p:sldId id="327" r:id="rId35"/>
    <p:sldId id="295" r:id="rId36"/>
    <p:sldId id="331" r:id="rId37"/>
    <p:sldId id="297" r:id="rId38"/>
    <p:sldId id="298" r:id="rId39"/>
    <p:sldId id="299" r:id="rId40"/>
    <p:sldId id="300" r:id="rId41"/>
    <p:sldId id="301" r:id="rId42"/>
    <p:sldId id="302" r:id="rId43"/>
    <p:sldId id="283" r:id="rId4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6F8"/>
    <a:srgbClr val="97B65E"/>
    <a:srgbClr val="0EAA06"/>
    <a:srgbClr val="005024"/>
    <a:srgbClr val="F86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5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专兼比例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专任教师：143人</c:v>
                </c:pt>
                <c:pt idx="1">
                  <c:v>兼任教师：19人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0.88</c:v>
                </c:pt>
                <c:pt idx="1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专任教师培训情况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40171057078586903"/>
          <c:y val="1.562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Sheet1!$B$2:$B$4</c:f>
              <c:numCache>
                <c:formatCode>0_);[Red]\(0\)</c:formatCode>
                <c:ptCount val="3"/>
                <c:pt idx="0">
                  <c:v>10</c:v>
                </c:pt>
                <c:pt idx="1">
                  <c:v>56</c:v>
                </c:pt>
                <c:pt idx="2">
                  <c:v>560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2014年度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8307086614202E-3"/>
                  <c:y val="-1.87502460629920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Sheet1!$C$2:$C$4</c:f>
              <c:numCache>
                <c:formatCode>0_);[Red]\(0\)</c:formatCode>
                <c:ptCount val="3"/>
                <c:pt idx="0">
                  <c:v>11</c:v>
                </c:pt>
                <c:pt idx="1">
                  <c:v>56</c:v>
                </c:pt>
                <c:pt idx="2">
                  <c:v>616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Sheet1!$D$2:$D$4</c:f>
              <c:numCache>
                <c:formatCode>0_);[Red]\(0\)</c:formatCode>
                <c:ptCount val="3"/>
                <c:pt idx="0">
                  <c:v>5</c:v>
                </c:pt>
                <c:pt idx="1">
                  <c:v>56</c:v>
                </c:pt>
                <c:pt idx="2">
                  <c:v>280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合计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Sheet1!$E$2:$E$4</c:f>
              <c:numCache>
                <c:formatCode>0_);[Red]\(0\)</c:formatCode>
                <c:ptCount val="3"/>
                <c:pt idx="0">
                  <c:v>26</c:v>
                </c:pt>
                <c:pt idx="1">
                  <c:v>56</c:v>
                </c:pt>
                <c:pt idx="2">
                  <c:v>1456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每专业年平均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Sheet1!$F$2:$F$4</c:f>
              <c:numCache>
                <c:formatCode>0.0_);[Red]\(0.0\)</c:formatCode>
                <c:ptCount val="3"/>
                <c:pt idx="0">
                  <c:v>27</c:v>
                </c:pt>
                <c:pt idx="1">
                  <c:v>27</c:v>
                </c:pt>
                <c:pt idx="2">
                  <c:v>27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人均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2.1988996498382301E-2"/>
                  <c:y val="-1.56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培训人次</c:v>
                </c:pt>
                <c:pt idx="1">
                  <c:v>平均培训时间（天）</c:v>
                </c:pt>
                <c:pt idx="2">
                  <c:v>累计培训时间（天）</c:v>
                </c:pt>
              </c:strCache>
            </c:strRef>
          </c:cat>
          <c:val>
            <c:numRef>
              <c:f>Sheet1!$G$2:$G$4</c:f>
              <c:numCache>
                <c:formatCode>0.0_);[Red]\(0.0\)</c:formatCode>
                <c:ptCount val="3"/>
                <c:pt idx="0">
                  <c:v>3.4</c:v>
                </c:pt>
                <c:pt idx="1">
                  <c:v>3.4</c:v>
                </c:pt>
                <c:pt idx="2">
                  <c:v>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9104640"/>
        <c:axId val="149169280"/>
      </c:barChart>
      <c:catAx>
        <c:axId val="149104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9169280"/>
        <c:crosses val="autoZero"/>
        <c:auto val="1"/>
        <c:lblAlgn val="ctr"/>
        <c:lblOffset val="100"/>
        <c:noMultiLvlLbl val="0"/>
      </c:catAx>
      <c:valAx>
        <c:axId val="149169280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4910464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8.7765748031496102E-2"/>
          <c:w val="1"/>
          <c:h val="0.168782480314960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教师教学任务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410506169385222"/>
          <c:y val="1.562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年人均课时</c:v>
                </c:pt>
                <c:pt idx="1">
                  <c:v>人均周课时</c:v>
                </c:pt>
              </c:strCache>
            </c:strRef>
          </c:cat>
          <c:val>
            <c:numRef>
              <c:f>Sheet1!$B$2:$B$3</c:f>
              <c:numCache>
                <c:formatCode>0.00_);[Red]\(0.00\)</c:formatCode>
                <c:ptCount val="2"/>
                <c:pt idx="0" formatCode="0.0_);[Red]\(0.0\)">
                  <c:v>487.5</c:v>
                </c:pt>
                <c:pt idx="1">
                  <c:v>19.5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2014年度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8307086614202E-3"/>
                  <c:y val="-1.87502460629920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年人均课时</c:v>
                </c:pt>
                <c:pt idx="1">
                  <c:v>人均周课时</c:v>
                </c:pt>
              </c:strCache>
            </c:strRef>
          </c:cat>
          <c:val>
            <c:numRef>
              <c:f>Sheet1!$C$2:$C$3</c:f>
              <c:numCache>
                <c:formatCode>0.00_);[Red]\(0.00\)</c:formatCode>
                <c:ptCount val="2"/>
                <c:pt idx="0" formatCode="0.0_);[Red]\(0.0\)">
                  <c:v>494</c:v>
                </c:pt>
                <c:pt idx="1">
                  <c:v>19.760000000000002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年人均课时</c:v>
                </c:pt>
                <c:pt idx="1">
                  <c:v>人均周课时</c:v>
                </c:pt>
              </c:strCache>
            </c:strRef>
          </c:cat>
          <c:val>
            <c:numRef>
              <c:f>Sheet1!$D$2:$D$3</c:f>
              <c:numCache>
                <c:formatCode>0.00_);[Red]\(0.00\)</c:formatCode>
                <c:ptCount val="2"/>
                <c:pt idx="0" formatCode="0.0_);[Red]\(0.0\)">
                  <c:v>522.5</c:v>
                </c:pt>
                <c:pt idx="1">
                  <c:v>21.02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9467648"/>
        <c:axId val="149171584"/>
      </c:barChart>
      <c:catAx>
        <c:axId val="1494676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9171584"/>
        <c:crosses val="autoZero"/>
        <c:auto val="1"/>
        <c:lblAlgn val="ctr"/>
        <c:lblOffset val="100"/>
        <c:noMultiLvlLbl val="0"/>
      </c:catAx>
      <c:valAx>
        <c:axId val="149171584"/>
        <c:scaling>
          <c:orientation val="minMax"/>
        </c:scaling>
        <c:delete val="1"/>
        <c:axPos val="l"/>
        <c:numFmt formatCode="0.0_);[Red]\(0.0\)" sourceLinked="1"/>
        <c:majorTickMark val="out"/>
        <c:minorTickMark val="none"/>
        <c:tickLblPos val="nextTo"/>
        <c:crossAx val="14946764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8.7765748031496102E-2"/>
          <c:w val="1"/>
          <c:h val="0.168782480314960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/>
              <a:t>教研室主任人数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教研室主任人数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男（7人）</c:v>
                </c:pt>
                <c:pt idx="1">
                  <c:v>女（5人）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教研室主任学历</a:t>
            </a:r>
            <a:r>
              <a:rPr lang="zh-CN" altLang="en-US" dirty="0"/>
              <a:t>结构</a:t>
            </a:r>
          </a:p>
        </c:rich>
      </c:tx>
      <c:layout>
        <c:manualLayout>
          <c:xMode val="edge"/>
          <c:yMode val="edge"/>
          <c:x val="0.31156232786690302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学历结构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研究生</c:v>
                </c:pt>
                <c:pt idx="1">
                  <c:v>本科生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教研室主任职称</a:t>
            </a:r>
            <a:r>
              <a:rPr lang="zh-CN" altLang="en-US" dirty="0"/>
              <a:t>结构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职称结构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副高职称</c:v>
                </c:pt>
                <c:pt idx="1">
                  <c:v>中级职称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教研室主任双</a:t>
            </a:r>
            <a:r>
              <a:rPr lang="zh-CN" altLang="en-US" dirty="0"/>
              <a:t>师结构</a:t>
            </a:r>
          </a:p>
        </c:rich>
      </c:tx>
      <c:layout>
        <c:manualLayout>
          <c:xMode val="edge"/>
          <c:yMode val="edge"/>
          <c:x val="0.303645833333333"/>
          <c:y val="1.2187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双师结构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dLbl>
              <c:idx val="0"/>
              <c:layout>
                <c:manualLayout>
                  <c:x val="-8.2604166666666701E-2"/>
                  <c:y val="-0.252885455493336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30208333333333"/>
                      <c:h val="0.21187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1232704842379999"/>
                  <c:y val="0.202670198201570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9270833333333"/>
                      <c:h val="0.2118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双师型教师</c:v>
                </c:pt>
                <c:pt idx="1">
                  <c:v>非双师教师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副高职称获取情况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4208642996782029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3075073818897601"/>
          <c:w val="0.95416666666666705"/>
          <c:h val="0.602603592519684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获取中级平均年限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Sheet1!$B$2</c:f>
              <c:numCache>
                <c:formatCode>0_);[Red]\(0\)</c:formatCode>
                <c:ptCount val="1"/>
                <c:pt idx="0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获取中级平均年龄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33.299999999999997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中级平均停滞时间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51755776"/>
        <c:axId val="35582464"/>
      </c:barChart>
      <c:catAx>
        <c:axId val="1517557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582464"/>
        <c:crosses val="autoZero"/>
        <c:auto val="1"/>
        <c:lblAlgn val="ctr"/>
        <c:lblOffset val="100"/>
        <c:noMultiLvlLbl val="0"/>
      </c:catAx>
      <c:valAx>
        <c:axId val="35582464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517557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1291781496063"/>
          <c:y val="8.4640748031496099E-2"/>
          <c:w val="0.88708223452754797"/>
          <c:h val="8.6734990157480304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中级职称获取情况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4208642996782029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3075073818897601"/>
          <c:w val="0.95416666666666705"/>
          <c:h val="0.602603592519684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获取中级平均年限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Sheet1!$B$2</c:f>
              <c:numCache>
                <c:formatCode>0_);[Red]\(0\)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获取中级平均年龄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28.2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中级平均停滞时间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教研室主任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51559680"/>
        <c:axId val="35584768"/>
      </c:barChart>
      <c:catAx>
        <c:axId val="1515596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584768"/>
        <c:crosses val="autoZero"/>
        <c:auto val="1"/>
        <c:lblAlgn val="ctr"/>
        <c:lblOffset val="100"/>
        <c:noMultiLvlLbl val="0"/>
      </c:catAx>
      <c:valAx>
        <c:axId val="35584768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5155968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1291781496063"/>
          <c:y val="8.4640748031496099E-2"/>
          <c:w val="0.88708223452754797"/>
          <c:h val="8.6734990157480304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864765327681649E-2"/>
          <c:y val="5.9335875984251961E-2"/>
          <c:w val="0.57216597281535519"/>
          <c:h val="0.603662893700787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获取年限推迟（年）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副高（同比）</c:v>
                </c:pt>
                <c:pt idx="1">
                  <c:v>中级（同比）</c:v>
                </c:pt>
                <c:pt idx="2">
                  <c:v>教研主任副高（同比）</c:v>
                </c:pt>
                <c:pt idx="3">
                  <c:v>教研主任中级（同比）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3.5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获取年龄大（岁）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副高（同比）</c:v>
                </c:pt>
                <c:pt idx="1">
                  <c:v>中级（同比）</c:v>
                </c:pt>
                <c:pt idx="2">
                  <c:v>教研主任副高（同比）</c:v>
                </c:pt>
                <c:pt idx="3">
                  <c:v>教研主任中级（同比）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1">
                  <c:v>3.5</c:v>
                </c:pt>
                <c:pt idx="2">
                  <c:v>2.5</c:v>
                </c:pt>
                <c:pt idx="3">
                  <c:v>1.5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停滞时间长（年）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副高（同比）</c:v>
                </c:pt>
                <c:pt idx="1">
                  <c:v>中级（同比）</c:v>
                </c:pt>
                <c:pt idx="2">
                  <c:v>教研主任副高（同比）</c:v>
                </c:pt>
                <c:pt idx="3">
                  <c:v>教研主任中级（同比）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4.5</c:v>
                </c:pt>
                <c:pt idx="1">
                  <c:v>4.5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060352"/>
        <c:axId val="151833984"/>
      </c:barChart>
      <c:catAx>
        <c:axId val="161060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51833984"/>
        <c:crosses val="autoZero"/>
        <c:auto val="1"/>
        <c:lblAlgn val="ctr"/>
        <c:lblOffset val="100"/>
        <c:noMultiLvlLbl val="0"/>
      </c:catAx>
      <c:valAx>
        <c:axId val="151833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10603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年龄结构</a:t>
            </a:r>
            <a:endParaRPr lang="zh-CN" altLang="en-US" dirty="0"/>
          </a:p>
        </c:rich>
      </c:tx>
      <c:layout>
        <c:manualLayout>
          <c:xMode val="edge"/>
          <c:yMode val="edge"/>
          <c:x val="0.405479166666667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专任教师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平均年龄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41.96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兼任教师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平均年龄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平均年龄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40.619999999999997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3488128"/>
        <c:axId val="76757760"/>
      </c:barChart>
      <c:catAx>
        <c:axId val="1334881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6757760"/>
        <c:crosses val="autoZero"/>
        <c:auto val="1"/>
        <c:lblAlgn val="ctr"/>
        <c:lblOffset val="100"/>
        <c:noMultiLvlLbl val="0"/>
      </c:catAx>
      <c:valAx>
        <c:axId val="76757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3488128"/>
        <c:crosses val="autoZero"/>
        <c:crossBetween val="between"/>
      </c:valAx>
    </c:plotArea>
    <c:legend>
      <c:legendPos val="t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学历结构</a:t>
            </a:r>
            <a:endParaRPr lang="zh-CN" altLang="en-US" dirty="0"/>
          </a:p>
        </c:rich>
      </c:tx>
      <c:layout>
        <c:manualLayout>
          <c:xMode val="edge"/>
          <c:yMode val="edge"/>
          <c:x val="0.405479166666667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研究生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2.8000000000000001E-2</c:v>
                </c:pt>
                <c:pt idx="1">
                  <c:v>0.36840000000000001</c:v>
                </c:pt>
                <c:pt idx="2">
                  <c:v>6.7900000000000002E-2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本科生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701E-3"/>
                  <c:y val="-2.4606299212598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0.92300000000000004</c:v>
                </c:pt>
                <c:pt idx="1">
                  <c:v>0.47370000000000001</c:v>
                </c:pt>
                <c:pt idx="2">
                  <c:v>0.87039999999999995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专科生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>
                  <c:v>4.9000000000000002E-2</c:v>
                </c:pt>
                <c:pt idx="1">
                  <c:v>0.15790000000000001</c:v>
                </c:pt>
                <c:pt idx="2">
                  <c:v>6.1699999999999998E-2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8619392"/>
        <c:axId val="136225920"/>
      </c:barChart>
      <c:catAx>
        <c:axId val="1386193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225920"/>
        <c:crosses val="autoZero"/>
        <c:auto val="1"/>
        <c:lblAlgn val="ctr"/>
        <c:lblOffset val="100"/>
        <c:noMultiLvlLbl val="0"/>
      </c:catAx>
      <c:valAx>
        <c:axId val="136225920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1386193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750114829396301"/>
          <c:y val="0.103390748031496"/>
          <c:w val="0.55333103674540696"/>
          <c:h val="8.6734990157480304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职称结构</a:t>
            </a:r>
            <a:endParaRPr lang="zh-CN" altLang="en-US" dirty="0"/>
          </a:p>
        </c:rich>
      </c:tx>
      <c:layout>
        <c:manualLayout>
          <c:xMode val="edge"/>
          <c:yMode val="edge"/>
          <c:x val="0.405479166666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正高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7.0000000000000001E-3</c:v>
                </c:pt>
                <c:pt idx="1">
                  <c:v>0</c:v>
                </c:pt>
                <c:pt idx="2">
                  <c:v>6.1000000000000004E-3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副高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701E-3"/>
                  <c:y val="-2.4606299212598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3.43750000000000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0.27960000000000002</c:v>
                </c:pt>
                <c:pt idx="1">
                  <c:v>5.2600000000000001E-2</c:v>
                </c:pt>
                <c:pt idx="2">
                  <c:v>0.25319999999999998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中级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>
                  <c:v>0.63639999999999997</c:v>
                </c:pt>
                <c:pt idx="1">
                  <c:v>0.73680000000000001</c:v>
                </c:pt>
                <c:pt idx="2">
                  <c:v>0.64810000000000001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初级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3.1250000000000097E-2"/>
                  <c:y val="3.125000000000000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416666666666499E-2"/>
                  <c:y val="-3.12500000000010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专任教师</c:v>
                </c:pt>
                <c:pt idx="1">
                  <c:v>兼任教师</c:v>
                </c:pt>
                <c:pt idx="2">
                  <c:v>全体教师</c:v>
                </c:pt>
              </c:strCache>
            </c:strRef>
          </c:cat>
          <c:val>
            <c:numRef>
              <c:f>Sheet1!$E$2:$E$4</c:f>
              <c:numCache>
                <c:formatCode>0.00%</c:formatCode>
                <c:ptCount val="3"/>
                <c:pt idx="0">
                  <c:v>7.6999999999999999E-2</c:v>
                </c:pt>
                <c:pt idx="1">
                  <c:v>0.21060000000000001</c:v>
                </c:pt>
                <c:pt idx="2">
                  <c:v>9.2600000000000002E-2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3218304"/>
        <c:axId val="136228224"/>
      </c:barChart>
      <c:catAx>
        <c:axId val="1332183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228224"/>
        <c:crosses val="autoZero"/>
        <c:auto val="1"/>
        <c:lblAlgn val="ctr"/>
        <c:lblOffset val="100"/>
        <c:noMultiLvlLbl val="0"/>
      </c:catAx>
      <c:valAx>
        <c:axId val="136228224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1332183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750114829396301"/>
          <c:y val="0.100265748031496"/>
          <c:w val="0.55777477034120704"/>
          <c:h val="8.9859990157480293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双师结构</a:t>
            </a:r>
            <a:endParaRPr lang="zh-CN" altLang="en-US" dirty="0"/>
          </a:p>
        </c:rich>
      </c:tx>
      <c:layout>
        <c:manualLayout>
          <c:xMode val="edge"/>
          <c:yMode val="edge"/>
          <c:x val="0.405479166666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专任教师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双师比例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0.4965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兼任教师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701E-3"/>
                  <c:y val="-2.4606299212598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双师比例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0.63149999999999995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双师比例</c:v>
                </c:pt>
              </c:strCache>
            </c:strRef>
          </c:cat>
          <c:val>
            <c:numRef>
              <c:f>Sheet1!$D$2</c:f>
              <c:numCache>
                <c:formatCode>0.00%</c:formatCode>
                <c:ptCount val="1"/>
                <c:pt idx="0">
                  <c:v>0.51229999999999998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3402112"/>
        <c:axId val="136230528"/>
      </c:barChart>
      <c:catAx>
        <c:axId val="1334021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230528"/>
        <c:crosses val="autoZero"/>
        <c:auto val="1"/>
        <c:lblAlgn val="ctr"/>
        <c:lblOffset val="100"/>
        <c:noMultiLvlLbl val="0"/>
      </c:catAx>
      <c:valAx>
        <c:axId val="136230528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1334021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04584481627297"/>
          <c:y val="9.7140748031496096E-2"/>
          <c:w val="0.724441437007874"/>
          <c:h val="8.9859990157480293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副高职称获取情况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3221458333333330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专任教师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获取副高平均年限</c:v>
                </c:pt>
                <c:pt idx="1">
                  <c:v>获取副高平均年龄</c:v>
                </c:pt>
                <c:pt idx="2">
                  <c:v>副高平均停滞时间</c:v>
                </c:pt>
              </c:strCache>
            </c:strRef>
          </c:cat>
          <c:val>
            <c:numRef>
              <c:f>Sheet1!$B$2:$B$4</c:f>
              <c:numCache>
                <c:formatCode>0_);[Red]\(0\)</c:formatCode>
                <c:ptCount val="3"/>
                <c:pt idx="0">
                  <c:v>16</c:v>
                </c:pt>
                <c:pt idx="1">
                  <c:v>36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兼任教师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701E-3"/>
                  <c:y val="-2.4606299212598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获取副高平均年限</c:v>
                </c:pt>
                <c:pt idx="1">
                  <c:v>获取副高平均年龄</c:v>
                </c:pt>
                <c:pt idx="2">
                  <c:v>副高平均停滞时间</c:v>
                </c:pt>
              </c:strCache>
            </c:strRef>
          </c:cat>
          <c:val>
            <c:numRef>
              <c:f>Sheet1!$C$2:$C$4</c:f>
              <c:numCache>
                <c:formatCode>0_);[Red]\(0\)</c:formatCode>
                <c:ptCount val="3"/>
                <c:pt idx="0">
                  <c:v>16</c:v>
                </c:pt>
                <c:pt idx="1">
                  <c:v>36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获取副高平均年限</c:v>
                </c:pt>
                <c:pt idx="1">
                  <c:v>获取副高平均年龄</c:v>
                </c:pt>
                <c:pt idx="2">
                  <c:v>副高平均停滞时间</c:v>
                </c:pt>
              </c:strCache>
            </c:strRef>
          </c:cat>
          <c:val>
            <c:numRef>
              <c:f>Sheet1!$D$2:$D$4</c:f>
              <c:numCache>
                <c:formatCode>0_);[Red]\(0\)</c:formatCode>
                <c:ptCount val="3"/>
                <c:pt idx="0">
                  <c:v>16</c:v>
                </c:pt>
                <c:pt idx="1">
                  <c:v>36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2262272"/>
        <c:axId val="136231104"/>
      </c:barChart>
      <c:catAx>
        <c:axId val="1422622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231104"/>
        <c:crosses val="autoZero"/>
        <c:auto val="1"/>
        <c:lblAlgn val="ctr"/>
        <c:lblOffset val="100"/>
        <c:noMultiLvlLbl val="0"/>
      </c:catAx>
      <c:valAx>
        <c:axId val="136231104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4226227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1291781496063"/>
          <c:y val="8.4640748031496099E-2"/>
          <c:w val="0.77249885170603705"/>
          <c:h val="8.9859990157480293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中级职称获取情况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3221458333333330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专任教师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获取中级平均年限</c:v>
                </c:pt>
                <c:pt idx="1">
                  <c:v>获取中级平均年龄</c:v>
                </c:pt>
                <c:pt idx="2">
                  <c:v>中级平均停滞时间</c:v>
                </c:pt>
              </c:strCache>
            </c:strRef>
          </c:cat>
          <c:val>
            <c:numRef>
              <c:f>Sheet1!$B$2:$B$4</c:f>
              <c:numCache>
                <c:formatCode>0_);[Red]\(0\)</c:formatCode>
                <c:ptCount val="3"/>
                <c:pt idx="0">
                  <c:v>9</c:v>
                </c:pt>
                <c:pt idx="1">
                  <c:v>31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兼任教师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8307086614202E-3"/>
                  <c:y val="-1.87502460629920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获取中级平均年限</c:v>
                </c:pt>
                <c:pt idx="1">
                  <c:v>获取中级平均年龄</c:v>
                </c:pt>
                <c:pt idx="2">
                  <c:v>中级平均停滞时间</c:v>
                </c:pt>
              </c:strCache>
            </c:strRef>
          </c:cat>
          <c:val>
            <c:numRef>
              <c:f>Sheet1!$C$2:$C$4</c:f>
              <c:numCache>
                <c:formatCode>0_);[Red]\(0\)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全体教师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获取中级平均年限</c:v>
                </c:pt>
                <c:pt idx="1">
                  <c:v>获取中级平均年龄</c:v>
                </c:pt>
                <c:pt idx="2">
                  <c:v>中级平均停滞时间</c:v>
                </c:pt>
              </c:strCache>
            </c:strRef>
          </c:cat>
          <c:val>
            <c:numRef>
              <c:f>Sheet1!$D$2:$D$4</c:f>
              <c:numCache>
                <c:formatCode>0.0_);[Red]\(0.0\)</c:formatCode>
                <c:ptCount val="3"/>
                <c:pt idx="0">
                  <c:v>9.5</c:v>
                </c:pt>
                <c:pt idx="1">
                  <c:v>30.5</c:v>
                </c:pt>
                <c:pt idx="2" formatCode="0_);[Red]\(0\)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2408704"/>
        <c:axId val="133351680"/>
      </c:barChart>
      <c:catAx>
        <c:axId val="1424087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3351680"/>
        <c:crosses val="autoZero"/>
        <c:auto val="1"/>
        <c:lblAlgn val="ctr"/>
        <c:lblOffset val="100"/>
        <c:noMultiLvlLbl val="0"/>
      </c:catAx>
      <c:valAx>
        <c:axId val="133351680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4240870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1291781496063"/>
          <c:y val="8.4640748031496099E-2"/>
          <c:w val="0.77249885170603705"/>
          <c:h val="8.9859990157480293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专任教师科研论文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3533348135690330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科研论文等</c:v>
                </c:pt>
                <c:pt idx="1">
                  <c:v>科研课题</c:v>
                </c:pt>
              </c:strCache>
            </c:strRef>
          </c:cat>
          <c:val>
            <c:numRef>
              <c:f>Sheet1!$B$2:$B$3</c:f>
              <c:numCache>
                <c:formatCode>0_);[Red]\(0\)</c:formatCode>
                <c:ptCount val="2"/>
                <c:pt idx="0">
                  <c:v>96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2013-2014年度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8307086614202E-3"/>
                  <c:y val="-1.87502460629920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科研论文等</c:v>
                </c:pt>
                <c:pt idx="1">
                  <c:v>科研课题</c:v>
                </c:pt>
              </c:strCache>
            </c:strRef>
          </c:cat>
          <c:val>
            <c:numRef>
              <c:f>Sheet1!$C$2:$C$3</c:f>
              <c:numCache>
                <c:formatCode>0_);[Red]\(0\)</c:formatCode>
                <c:ptCount val="2"/>
                <c:pt idx="0">
                  <c:v>161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科研论文等</c:v>
                </c:pt>
                <c:pt idx="1">
                  <c:v>科研课题</c:v>
                </c:pt>
              </c:strCache>
            </c:strRef>
          </c:cat>
          <c:val>
            <c:numRef>
              <c:f>Sheet1!$D$2:$D$3</c:f>
              <c:numCache>
                <c:formatCode>0_);[Red]\(0\)</c:formatCode>
                <c:ptCount val="2"/>
                <c:pt idx="0">
                  <c:v>56</c:v>
                </c:pt>
                <c:pt idx="1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合计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科研论文等</c:v>
                </c:pt>
                <c:pt idx="1">
                  <c:v>科研课题</c:v>
                </c:pt>
              </c:strCache>
            </c:strRef>
          </c:cat>
          <c:val>
            <c:numRef>
              <c:f>Sheet1!$E$2:$E$3</c:f>
              <c:numCache>
                <c:formatCode>0_);[Red]\(0\)</c:formatCode>
                <c:ptCount val="2"/>
                <c:pt idx="0">
                  <c:v>313</c:v>
                </c:pt>
                <c:pt idx="1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每年人均项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科研论文等</c:v>
                </c:pt>
                <c:pt idx="1">
                  <c:v>科研课题</c:v>
                </c:pt>
              </c:strCache>
            </c:strRef>
          </c:cat>
          <c:val>
            <c:numRef>
              <c:f>Sheet1!$F$2:$F$3</c:f>
              <c:numCache>
                <c:formatCode>0.00_);[Red]\(0.00\)</c:formatCode>
                <c:ptCount val="2"/>
                <c:pt idx="0">
                  <c:v>0.63</c:v>
                </c:pt>
                <c:pt idx="1">
                  <c:v>0.06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4084992"/>
        <c:axId val="133353984"/>
      </c:barChart>
      <c:catAx>
        <c:axId val="1440849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3353984"/>
        <c:crosses val="autoZero"/>
        <c:auto val="1"/>
        <c:lblAlgn val="ctr"/>
        <c:lblOffset val="100"/>
        <c:noMultiLvlLbl val="0"/>
      </c:catAx>
      <c:valAx>
        <c:axId val="133353984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4408499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8.7765748031496102E-2"/>
          <c:w val="1"/>
          <c:h val="0.143782480314960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000" dirty="0" smtClean="0"/>
              <a:t>教师辅导学生获奖</a:t>
            </a:r>
            <a:endParaRPr lang="zh-CN" altLang="en-US" sz="2000" dirty="0"/>
          </a:p>
        </c:rich>
      </c:tx>
      <c:layout>
        <c:manualLayout>
          <c:xMode val="edge"/>
          <c:yMode val="edge"/>
          <c:x val="0.3533348135690330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4583333333333301E-2"/>
          <c:y val="0.218250738188976"/>
          <c:w val="0.95416666666666705"/>
          <c:h val="0.61510359251968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2012-2014年度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国家省级竞赛获奖</c:v>
                </c:pt>
                <c:pt idx="1">
                  <c:v>获奖人数（老师）</c:v>
                </c:pt>
              </c:strCache>
            </c:strRef>
          </c:cat>
          <c:val>
            <c:numRef>
              <c:f>Sheet1!$B$2:$B$3</c:f>
              <c:numCache>
                <c:formatCode>0_);[Red]\(0\)</c:formatCode>
                <c:ptCount val="2"/>
                <c:pt idx="0">
                  <c:v>5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2014-2015年度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8307086614202E-3"/>
                  <c:y val="-1.87502460629920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2499999999999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国家省级竞赛获奖</c:v>
                </c:pt>
                <c:pt idx="1">
                  <c:v>获奖人数（老师）</c:v>
                </c:pt>
              </c:strCache>
            </c:strRef>
          </c:cat>
          <c:val>
            <c:numRef>
              <c:f>Sheet1!$C$2:$C$3</c:f>
              <c:numCache>
                <c:formatCode>0_);[Red]\(0\)</c:formatCode>
                <c:ptCount val="2"/>
                <c:pt idx="0">
                  <c:v>7</c:v>
                </c:pt>
                <c:pt idx="1">
                  <c:v>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合计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国家省级竞赛获奖</c:v>
                </c:pt>
                <c:pt idx="1">
                  <c:v>获奖人数（老师）</c:v>
                </c:pt>
              </c:strCache>
            </c:strRef>
          </c:cat>
          <c:val>
            <c:numRef>
              <c:f>Sheet1!$D$2:$D$3</c:f>
              <c:numCache>
                <c:formatCode>0_);[Red]\(0\)</c:formatCode>
                <c:ptCount val="2"/>
                <c:pt idx="0">
                  <c:v>12</c:v>
                </c:pt>
                <c:pt idx="1">
                  <c:v>24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每专业获奖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国家省级竞赛获奖</c:v>
                </c:pt>
                <c:pt idx="1">
                  <c:v>获奖人数（老师）</c:v>
                </c:pt>
              </c:strCache>
            </c:strRef>
          </c:cat>
          <c:val>
            <c:numRef>
              <c:f>Sheet1!$E$2:$E$3</c:f>
              <c:numCache>
                <c:formatCode>0.00_);[Red]\(0.00\)</c:formatCode>
                <c:ptCount val="2"/>
                <c:pt idx="0">
                  <c:v>0.22</c:v>
                </c:pt>
                <c:pt idx="1">
                  <c:v>0.44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4087552"/>
        <c:axId val="133356288"/>
      </c:barChart>
      <c:catAx>
        <c:axId val="144087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3356288"/>
        <c:crosses val="autoZero"/>
        <c:auto val="1"/>
        <c:lblAlgn val="ctr"/>
        <c:lblOffset val="100"/>
        <c:noMultiLvlLbl val="0"/>
      </c:catAx>
      <c:valAx>
        <c:axId val="133356288"/>
        <c:scaling>
          <c:orientation val="minMax"/>
        </c:scaling>
        <c:delete val="1"/>
        <c:axPos val="l"/>
        <c:numFmt formatCode="0_);[Red]\(0\)" sourceLinked="1"/>
        <c:majorTickMark val="out"/>
        <c:minorTickMark val="none"/>
        <c:tickLblPos val="nextTo"/>
        <c:crossAx val="14408755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8.7765748031496102E-2"/>
          <c:w val="1"/>
          <c:h val="0.143782480314960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B2DF0-E4DE-489D-8A21-4F3B26BD4D9A}" type="datetimeFigureOut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8D0B5-6426-480A-817A-A8FEC194EF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2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469EA-9A39-4E00-900C-229C20C8DA27}" type="datetimeFigureOut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D212C-5379-4ECF-BE79-15C9D99759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77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D212C-5379-4ECF-BE79-15C9D997597E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C6BF-FF12-4C59-B247-142DF645E182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80CA-2FCD-4150-A9A5-56310FCD799A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8126-C165-4F10-A619-7EC36D0D1525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537807" y="58660"/>
            <a:ext cx="2797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8682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益阳职业技术学院</a:t>
            </a:r>
            <a:endParaRPr lang="zh-CN" altLang="en-US" sz="2400" dirty="0">
              <a:solidFill>
                <a:srgbClr val="F86828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 t="3934" r="74264" b="52411"/>
          <a:stretch>
            <a:fillRect/>
          </a:stretch>
        </p:blipFill>
        <p:spPr>
          <a:xfrm>
            <a:off x="57142" y="58661"/>
            <a:ext cx="482410" cy="487651"/>
          </a:xfrm>
          <a:prstGeom prst="rect">
            <a:avLst/>
          </a:prstGeom>
        </p:spPr>
      </p:pic>
      <p:pic>
        <p:nvPicPr>
          <p:cNvPr id="2050" name="Picture 2" descr="D:\Documents\Pictures\人字LOGO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6000" r="71871" b="53619"/>
          <a:stretch>
            <a:fillRect/>
          </a:stretch>
        </p:blipFill>
        <p:spPr bwMode="auto">
          <a:xfrm>
            <a:off x="8748464" y="6482262"/>
            <a:ext cx="373524" cy="375738"/>
          </a:xfrm>
          <a:prstGeom prst="rect">
            <a:avLst/>
          </a:prstGeom>
          <a:solidFill>
            <a:schemeClr val="tx1"/>
          </a:solidFill>
          <a:effectLst>
            <a:reflection stA="17000" endPos="650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39196-0B04-49FC-ADC8-F62F99B53ABB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0646-92E1-4C2A-AA3D-592B04E6AC1C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D4DE-60BD-4205-AB9E-A824EAF54E10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5637-23D1-45F2-B5AC-FDB5488178AF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076CD-FAD9-46C6-A5A0-8E9746DA7E80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98A8-E27E-4331-9080-5511920A8755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22ED-988A-4B57-92A9-00A720DA6C81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EDD4-4E2B-4235-B08F-89371BEA3BD6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CC6BF-FF12-4C59-B247-142DF645E182}" type="datetime1">
              <a:rPr lang="zh-CN" altLang="en-US" smtClean="0"/>
              <a:t>2017/1/8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smtClean="0"/>
              <a:t>五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C369B-4C1C-4751-B5CF-BF25E4B1FF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12160" y="3212976"/>
            <a:ext cx="2952328" cy="1512168"/>
          </a:xfrm>
        </p:spPr>
        <p:txBody>
          <a:bodyPr>
            <a:no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0EAA06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项目团队</a:t>
            </a:r>
            <a:r>
              <a:rPr lang="en-US" altLang="zh-CN" sz="2800" b="1" dirty="0" smtClean="0">
                <a:solidFill>
                  <a:srgbClr val="0EAA06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:</a:t>
            </a:r>
          </a:p>
          <a:p>
            <a:pPr algn="l"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0EAA06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刘娟娟 邓</a:t>
            </a:r>
            <a:r>
              <a:rPr lang="zh-CN" altLang="en-US" sz="2800" b="1" dirty="0">
                <a:solidFill>
                  <a:srgbClr val="0EAA06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剑锋 </a:t>
            </a:r>
            <a:endParaRPr lang="en-US" altLang="zh-CN" sz="2800" b="1" dirty="0" smtClean="0">
              <a:solidFill>
                <a:srgbClr val="0EAA06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pPr algn="l"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0EAA06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周习祥 周叶青</a:t>
            </a:r>
            <a:endParaRPr lang="zh-CN" altLang="en-US" sz="2800" b="1" dirty="0">
              <a:solidFill>
                <a:srgbClr val="0EAA06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467544" y="1340768"/>
            <a:ext cx="8424862" cy="1943100"/>
          </a:xfrm>
        </p:spPr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1C26F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专业带头人队伍建设</a:t>
            </a:r>
            <a:endParaRPr lang="zh-CN" altLang="en-US" sz="4800" dirty="0">
              <a:solidFill>
                <a:srgbClr val="1C26F8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副标题 2"/>
          <p:cNvSpPr txBox="1"/>
          <p:nvPr/>
        </p:nvSpPr>
        <p:spPr>
          <a:xfrm>
            <a:off x="2411760" y="5229200"/>
            <a:ext cx="468052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  <a:latin typeface="+mj-ea"/>
                <a:ea typeface="+mj-ea"/>
              </a:rPr>
              <a:t>汇报人：邓剑锋</a:t>
            </a:r>
            <a:endParaRPr lang="zh-CN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159316" y="1556792"/>
            <a:ext cx="693296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200" dirty="0"/>
              <a:t>二、专业带头人建设</a:t>
            </a:r>
            <a:r>
              <a:rPr lang="zh-CN" altLang="en-US" sz="3200" dirty="0" smtClean="0"/>
              <a:t>内容和目标</a:t>
            </a:r>
            <a:endParaRPr lang="zh-CN" altLang="en-US" sz="3200" dirty="0"/>
          </a:p>
        </p:txBody>
      </p:sp>
      <p:sp>
        <p:nvSpPr>
          <p:cNvPr id="11" name="标题 1"/>
          <p:cNvSpPr txBox="1"/>
          <p:nvPr/>
        </p:nvSpPr>
        <p:spPr>
          <a:xfrm>
            <a:off x="1912372" y="3607296"/>
            <a:ext cx="2007699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建设内容</a:t>
            </a:r>
            <a:endParaRPr lang="zh-CN" altLang="en-US" sz="3200" dirty="0"/>
          </a:p>
        </p:txBody>
      </p:sp>
      <p:sp>
        <p:nvSpPr>
          <p:cNvPr id="12" name="标题 1"/>
          <p:cNvSpPr txBox="1"/>
          <p:nvPr/>
        </p:nvSpPr>
        <p:spPr>
          <a:xfrm>
            <a:off x="4716016" y="2089087"/>
            <a:ext cx="2016224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师德师风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    称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学术造诣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专业建设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团队建设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专业教学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实践教学</a:t>
            </a:r>
            <a:endParaRPr lang="en-US" altLang="zh-CN" sz="32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科    研</a:t>
            </a:r>
            <a:endParaRPr lang="zh-CN" altLang="en-US" sz="3200" dirty="0"/>
          </a:p>
        </p:txBody>
      </p:sp>
      <p:sp>
        <p:nvSpPr>
          <p:cNvPr id="6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/>
        </p:nvSpPr>
        <p:spPr>
          <a:xfrm>
            <a:off x="1774747" y="2390658"/>
            <a:ext cx="7189741" cy="2961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具有良好的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师德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师风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具有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较高的学术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造诣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领导教师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团队从事专业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建设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领导教师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团队指导学生参加省级、国家级技能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竞赛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领导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和组织专业教师团队从事科研创新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endParaRPr lang="zh-CN" altLang="en-US" sz="2800" dirty="0"/>
          </a:p>
        </p:txBody>
      </p:sp>
      <p:sp>
        <p:nvSpPr>
          <p:cNvPr id="10" name="标题 1"/>
          <p:cNvSpPr txBox="1"/>
          <p:nvPr/>
        </p:nvSpPr>
        <p:spPr>
          <a:xfrm>
            <a:off x="159316" y="1700808"/>
            <a:ext cx="693296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200" dirty="0"/>
              <a:t>二、专业带头人建设</a:t>
            </a:r>
            <a:r>
              <a:rPr lang="zh-CN" altLang="en-US" sz="3200" dirty="0" smtClean="0"/>
              <a:t>内容和目标</a:t>
            </a:r>
            <a:endParaRPr lang="zh-CN" altLang="en-US" sz="3200" dirty="0"/>
          </a:p>
        </p:txBody>
      </p:sp>
      <p:sp>
        <p:nvSpPr>
          <p:cNvPr id="14" name="标题 1"/>
          <p:cNvSpPr txBox="1"/>
          <p:nvPr/>
        </p:nvSpPr>
        <p:spPr>
          <a:xfrm>
            <a:off x="0" y="5517232"/>
            <a:ext cx="1774747" cy="702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建设重点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98367" y="3532742"/>
            <a:ext cx="1676380" cy="6770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建设目标</a:t>
            </a:r>
            <a:endParaRPr lang="zh-CN" altLang="en-US" sz="2800" dirty="0"/>
          </a:p>
        </p:txBody>
      </p:sp>
      <p:sp>
        <p:nvSpPr>
          <p:cNvPr id="7" name="标题 1"/>
          <p:cNvSpPr txBox="1"/>
          <p:nvPr/>
        </p:nvSpPr>
        <p:spPr>
          <a:xfrm>
            <a:off x="1774747" y="5517232"/>
            <a:ext cx="4021389" cy="702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360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教研室主任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队伍的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建设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85040" y="836712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70516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sp>
        <p:nvSpPr>
          <p:cNvPr id="3" name="矩形 2"/>
          <p:cNvSpPr/>
          <p:nvPr/>
        </p:nvSpPr>
        <p:spPr>
          <a:xfrm>
            <a:off x="971600" y="2615030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           </a:t>
            </a:r>
            <a:r>
              <a:rPr lang="zh-CN" altLang="en-US" sz="3200" dirty="0" smtClean="0"/>
              <a:t>截至</a:t>
            </a:r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12</a:t>
            </a:r>
            <a:r>
              <a:rPr lang="zh-CN" altLang="en-US" sz="3200" dirty="0" smtClean="0"/>
              <a:t>月</a:t>
            </a:r>
            <a:r>
              <a:rPr lang="en-US" altLang="zh-CN" sz="3200" dirty="0" smtClean="0"/>
              <a:t>31</a:t>
            </a:r>
            <a:r>
              <a:rPr lang="zh-CN" altLang="en-US" sz="3200" dirty="0" smtClean="0"/>
              <a:t>日，益</a:t>
            </a:r>
            <a:r>
              <a:rPr lang="zh-CN" altLang="en-US" sz="3200" dirty="0"/>
              <a:t>阳职业技术学院现有学生</a:t>
            </a:r>
            <a:r>
              <a:rPr lang="en-US" altLang="zh-CN" sz="3200" dirty="0"/>
              <a:t>5800</a:t>
            </a:r>
            <a:r>
              <a:rPr lang="zh-CN" altLang="en-US" sz="3200" dirty="0"/>
              <a:t>多人，拥有</a:t>
            </a:r>
            <a:r>
              <a:rPr lang="en-US" altLang="zh-CN" sz="3200" dirty="0"/>
              <a:t>4</a:t>
            </a:r>
            <a:r>
              <a:rPr lang="zh-CN" altLang="en-US" sz="3200" dirty="0"/>
              <a:t>个系，</a:t>
            </a:r>
            <a:r>
              <a:rPr lang="en-US" altLang="zh-CN" sz="3200" dirty="0"/>
              <a:t>18</a:t>
            </a:r>
            <a:r>
              <a:rPr lang="zh-CN" altLang="en-US" sz="3200" dirty="0"/>
              <a:t>个专业，</a:t>
            </a:r>
            <a:r>
              <a:rPr lang="en-US" altLang="zh-CN" sz="3200" dirty="0"/>
              <a:t>12</a:t>
            </a:r>
            <a:r>
              <a:rPr lang="zh-CN" altLang="en-US" sz="3200" dirty="0"/>
              <a:t>个教研室，教职员工</a:t>
            </a:r>
            <a:r>
              <a:rPr lang="en-US" altLang="zh-CN" sz="3200" dirty="0"/>
              <a:t>262</a:t>
            </a:r>
            <a:r>
              <a:rPr lang="zh-CN" altLang="en-US" sz="3200" dirty="0"/>
              <a:t>人，其中专兼任教师</a:t>
            </a:r>
            <a:r>
              <a:rPr lang="en-US" altLang="zh-CN" sz="3200" dirty="0"/>
              <a:t>162</a:t>
            </a:r>
            <a:r>
              <a:rPr lang="zh-CN" altLang="en-US" sz="3200" dirty="0" smtClean="0"/>
              <a:t>人。</a:t>
            </a:r>
            <a:endParaRPr lang="zh-CN" altLang="en-US" sz="3200" dirty="0"/>
          </a:p>
        </p:txBody>
      </p:sp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141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7" name="图表 6"/>
          <p:cNvGraphicFramePr/>
          <p:nvPr/>
        </p:nvGraphicFramePr>
        <p:xfrm>
          <a:off x="1467715" y="206084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12776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496315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7607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500631" y="230174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1835695" y="508947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4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78283" y="5078506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7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54475" y="2827080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132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07904" y="4202504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7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68039" y="398908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9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73430" y="472013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3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176" y="3013592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141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52120" y="49048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94757" y="490740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10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7607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500631" y="230174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1835695" y="508947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88161" y="475074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3283" y="303628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91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34493" y="5075574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0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52584" y="472274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85074" y="435341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4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176" y="3013592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105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76681" y="490740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76246" y="46944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15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43444" y="418829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40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29418" y="323837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14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33010" y="418829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41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8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84784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500631" y="230174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矩形 6"/>
          <p:cNvSpPr/>
          <p:nvPr/>
        </p:nvSpPr>
        <p:spPr>
          <a:xfrm>
            <a:off x="2593056" y="322192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71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80112" y="31654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83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29596" y="353473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12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/>
      <p:bldP spid="11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12776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466103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466103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19294" y="620688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539552" y="1268562"/>
            <a:ext cx="4716524" cy="576262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 项目背景</a:t>
            </a:r>
            <a:endParaRPr lang="zh-CN" altLang="en-US" sz="40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547664" y="2420888"/>
            <a:ext cx="46805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第二部分 项目</a:t>
            </a:r>
            <a:r>
              <a:rPr lang="zh-CN" altLang="en-US" sz="40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目标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3491880" y="4931866"/>
            <a:ext cx="4860033" cy="5133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项目成果</a:t>
            </a:r>
            <a:endParaRPr lang="zh-CN" altLang="en-US" sz="40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2323768" y="3717032"/>
            <a:ext cx="525658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 项目计划</a:t>
            </a:r>
            <a:endParaRPr lang="zh-CN" altLang="en-US" sz="40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187624" y="2204864"/>
          <a:ext cx="692232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32057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172984" y="2204864"/>
          <a:ext cx="692232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20688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85040" y="2204864"/>
          <a:ext cx="866342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7607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85040" y="2204864"/>
          <a:ext cx="866342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6698" y="1302902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08115" y="6093296"/>
            <a:ext cx="28338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平均年龄：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38.3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700615" y="1899881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7607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12" name="图表 11"/>
          <p:cNvGraphicFramePr/>
          <p:nvPr/>
        </p:nvGraphicFramePr>
        <p:xfrm>
          <a:off x="1514284" y="2204864"/>
          <a:ext cx="623972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2650764" y="3278484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6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54010" y="479715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6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5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7607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3275856" y="407707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3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94157" y="335699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3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1043608" y="2229738"/>
          <a:ext cx="655302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矩形 17"/>
          <p:cNvSpPr/>
          <p:nvPr/>
        </p:nvSpPr>
        <p:spPr>
          <a:xfrm>
            <a:off x="2224510" y="494116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9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968" y="1412776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5" name="图表 4"/>
          <p:cNvGraphicFramePr/>
          <p:nvPr/>
        </p:nvGraphicFramePr>
        <p:xfrm>
          <a:off x="1500631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 10"/>
          <p:cNvSpPr/>
          <p:nvPr/>
        </p:nvSpPr>
        <p:spPr>
          <a:xfrm>
            <a:off x="3275856" y="270892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2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56176" y="494116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10</a:t>
            </a:r>
            <a:r>
              <a:rPr lang="zh-CN" altLang="en-US" dirty="0" smtClean="0">
                <a:solidFill>
                  <a:srgbClr val="1C26F8"/>
                </a:solidFill>
                <a:latin typeface="+mj-ea"/>
                <a:ea typeface="+mj-ea"/>
                <a:cs typeface="+mj-cs"/>
              </a:rPr>
              <a:t>人</a:t>
            </a:r>
            <a:endParaRPr lang="zh-CN" altLang="en-US" dirty="0">
              <a:solidFill>
                <a:srgbClr val="1C26F8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1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467545" y="2276872"/>
          <a:ext cx="82089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40406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三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教师队伍情况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467545" y="2276872"/>
          <a:ext cx="82089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611560" y="1628800"/>
            <a:ext cx="8064896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为适应现代职业教育潮流，创建卓越职业院校，实现益阳职业技术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学院腾飞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，学院提出“人才强校”战略，决定设立“专业带头人队伍建设”课题。</a:t>
            </a:r>
          </a:p>
        </p:txBody>
      </p:sp>
      <p:sp>
        <p:nvSpPr>
          <p:cNvPr id="6" name="标题 1"/>
          <p:cNvSpPr txBox="1"/>
          <p:nvPr/>
        </p:nvSpPr>
        <p:spPr>
          <a:xfrm>
            <a:off x="251520" y="996968"/>
            <a:ext cx="4392488" cy="576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 项目背景</a:t>
            </a:r>
            <a:endParaRPr lang="zh-CN" altLang="en-US" sz="36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93807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现状</a:t>
            </a:r>
            <a:endParaRPr lang="zh-CN" altLang="en-US" sz="3200" dirty="0">
              <a:solidFill>
                <a:srgbClr val="0EAA06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244" y="2151420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1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 </a:t>
            </a:r>
            <a:r>
              <a:rPr lang="zh-CN" altLang="en-US" sz="2800" dirty="0"/>
              <a:t>建设</a:t>
            </a:r>
            <a:r>
              <a:rPr lang="zh-CN" altLang="en-US" sz="2800" dirty="0" smtClean="0"/>
              <a:t>基础</a:t>
            </a:r>
            <a:endParaRPr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683568" y="2939752"/>
            <a:ext cx="6732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引进</a:t>
            </a:r>
            <a:r>
              <a:rPr lang="zh-CN" altLang="en-US" sz="2400" dirty="0"/>
              <a:t>了</a:t>
            </a:r>
            <a:r>
              <a:rPr lang="zh-CN" altLang="en-US" sz="2400" dirty="0" smtClean="0"/>
              <a:t>一批</a:t>
            </a:r>
            <a:r>
              <a:rPr lang="zh-CN" altLang="en-US" sz="2400" dirty="0"/>
              <a:t>高</a:t>
            </a:r>
            <a:r>
              <a:rPr lang="zh-CN" altLang="en-US" sz="2400" dirty="0" smtClean="0"/>
              <a:t>学历高水平的优秀</a:t>
            </a:r>
            <a:r>
              <a:rPr lang="zh-CN" altLang="en-US" sz="2400" dirty="0"/>
              <a:t>青年</a:t>
            </a:r>
            <a:r>
              <a:rPr lang="zh-CN" altLang="en-US" sz="2400" dirty="0" smtClean="0"/>
              <a:t>教师</a:t>
            </a:r>
            <a:endParaRPr lang="en-US" altLang="zh-CN" sz="2400" dirty="0" smtClean="0"/>
          </a:p>
        </p:txBody>
      </p:sp>
      <p:sp>
        <p:nvSpPr>
          <p:cNvPr id="10" name="矩形 9"/>
          <p:cNvSpPr/>
          <p:nvPr/>
        </p:nvSpPr>
        <p:spPr>
          <a:xfrm>
            <a:off x="703435" y="3689349"/>
            <a:ext cx="8028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提拔了一批中青年</a:t>
            </a:r>
            <a:r>
              <a:rPr lang="zh-CN" altLang="en-US" sz="2400" dirty="0"/>
              <a:t>骨干教师充实了</a:t>
            </a:r>
            <a:r>
              <a:rPr lang="zh-CN" altLang="en-US" sz="2400" dirty="0" smtClean="0"/>
              <a:t>教研室主任等</a:t>
            </a:r>
            <a:r>
              <a:rPr lang="zh-CN" altLang="en-US" sz="2400" dirty="0"/>
              <a:t>领导</a:t>
            </a:r>
            <a:r>
              <a:rPr lang="zh-CN" altLang="en-US" sz="2400" dirty="0" smtClean="0"/>
              <a:t>岗位</a:t>
            </a:r>
            <a:endParaRPr lang="en-US" altLang="zh-CN" sz="2400" dirty="0" smtClean="0"/>
          </a:p>
        </p:txBody>
      </p:sp>
      <p:sp>
        <p:nvSpPr>
          <p:cNvPr id="11" name="矩形 10"/>
          <p:cNvSpPr/>
          <p:nvPr/>
        </p:nvSpPr>
        <p:spPr>
          <a:xfrm>
            <a:off x="723752" y="5373216"/>
            <a:ext cx="7452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成功</a:t>
            </a:r>
            <a:r>
              <a:rPr lang="zh-CN" altLang="en-US" sz="2400" dirty="0"/>
              <a:t>申报省级模具专业带头人一</a:t>
            </a:r>
            <a:r>
              <a:rPr lang="zh-CN" altLang="en-US" sz="2400" dirty="0" smtClean="0"/>
              <a:t>名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723752" y="4580780"/>
            <a:ext cx="7740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出台了一系列专业教师队伍建设的方针政策</a:t>
            </a:r>
            <a:r>
              <a:rPr lang="zh-CN" altLang="en-US" sz="2400" dirty="0"/>
              <a:t>和管理</a:t>
            </a:r>
            <a:r>
              <a:rPr lang="zh-CN" altLang="en-US" sz="2400" dirty="0" smtClean="0"/>
              <a:t>办法</a:t>
            </a:r>
            <a:endParaRPr lang="en-US" altLang="zh-CN" sz="2400" dirty="0" smtClean="0"/>
          </a:p>
        </p:txBody>
      </p:sp>
      <p:sp>
        <p:nvSpPr>
          <p:cNvPr id="9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19675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467544" y="1956954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2 </a:t>
            </a:r>
            <a:r>
              <a:rPr lang="zh-CN" altLang="en-US" sz="2800" dirty="0" smtClean="0"/>
              <a:t>、问题</a:t>
            </a:r>
            <a:r>
              <a:rPr lang="zh-CN" altLang="en-US" sz="2800" dirty="0"/>
              <a:t>和差距</a:t>
            </a:r>
          </a:p>
        </p:txBody>
      </p:sp>
      <p:sp>
        <p:nvSpPr>
          <p:cNvPr id="3" name="矩形 2"/>
          <p:cNvSpPr/>
          <p:nvPr/>
        </p:nvSpPr>
        <p:spPr>
          <a:xfrm>
            <a:off x="596326" y="2480174"/>
            <a:ext cx="8296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全</a:t>
            </a:r>
            <a:r>
              <a:rPr lang="zh-CN" altLang="en-US" sz="2400" dirty="0"/>
              <a:t>院专兼任教师</a:t>
            </a:r>
            <a:r>
              <a:rPr lang="en-US" altLang="zh-CN" sz="2400" dirty="0"/>
              <a:t>162</a:t>
            </a:r>
            <a:r>
              <a:rPr lang="zh-CN" altLang="en-US" sz="2400" dirty="0"/>
              <a:t>人，正高职称仅</a:t>
            </a:r>
            <a:r>
              <a:rPr lang="en-US" altLang="zh-CN" sz="2400" dirty="0"/>
              <a:t>1</a:t>
            </a:r>
            <a:r>
              <a:rPr lang="zh-CN" altLang="en-US" sz="2400" dirty="0"/>
              <a:t>人，副高职称</a:t>
            </a:r>
            <a:r>
              <a:rPr lang="en-US" altLang="zh-CN" sz="2400" dirty="0"/>
              <a:t>41</a:t>
            </a:r>
            <a:r>
              <a:rPr lang="zh-CN" altLang="en-US" sz="2400" dirty="0"/>
              <a:t>人。正高比例仅</a:t>
            </a:r>
            <a:r>
              <a:rPr lang="en-US" altLang="zh-CN" sz="2400" dirty="0"/>
              <a:t>0.7%</a:t>
            </a:r>
            <a:r>
              <a:rPr lang="zh-CN" altLang="en-US" sz="2400" dirty="0"/>
              <a:t>，严重偏低；副高比例</a:t>
            </a:r>
            <a:r>
              <a:rPr lang="en-US" altLang="zh-CN" sz="2400" dirty="0"/>
              <a:t>25.31%</a:t>
            </a:r>
            <a:r>
              <a:rPr lang="zh-CN" altLang="en-US" sz="2400" dirty="0" smtClean="0"/>
              <a:t>，中度</a:t>
            </a:r>
            <a:r>
              <a:rPr lang="zh-CN" altLang="en-US" sz="2400" dirty="0"/>
              <a:t>偏</a:t>
            </a:r>
            <a:r>
              <a:rPr lang="zh-CN" altLang="en-US" sz="2400" dirty="0" smtClean="0"/>
              <a:t>低。</a:t>
            </a:r>
            <a:endParaRPr lang="en-US" altLang="zh-CN" sz="2400" dirty="0" smtClean="0"/>
          </a:p>
        </p:txBody>
      </p:sp>
      <p:sp>
        <p:nvSpPr>
          <p:cNvPr id="7" name="矩形 6"/>
          <p:cNvSpPr/>
          <p:nvPr/>
        </p:nvSpPr>
        <p:spPr>
          <a:xfrm>
            <a:off x="634551" y="3723679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教研室</a:t>
            </a:r>
            <a:r>
              <a:rPr lang="zh-CN" altLang="en-US" sz="2400" dirty="0"/>
              <a:t>主任</a:t>
            </a:r>
            <a:r>
              <a:rPr lang="en-US" altLang="zh-CN" sz="2400" dirty="0"/>
              <a:t>12</a:t>
            </a:r>
            <a:r>
              <a:rPr lang="zh-CN" altLang="en-US" sz="2400" dirty="0"/>
              <a:t>人，副高职称仅</a:t>
            </a:r>
            <a:r>
              <a:rPr lang="en-US" altLang="zh-CN" sz="2400" dirty="0"/>
              <a:t>3</a:t>
            </a:r>
            <a:r>
              <a:rPr lang="zh-CN" altLang="en-US" sz="2400" dirty="0"/>
              <a:t>人，重度偏</a:t>
            </a:r>
            <a:r>
              <a:rPr lang="zh-CN" altLang="en-US" sz="2400" dirty="0" smtClean="0"/>
              <a:t>低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</p:txBody>
      </p:sp>
      <p:sp>
        <p:nvSpPr>
          <p:cNvPr id="8" name="矩形 7"/>
          <p:cNvSpPr/>
          <p:nvPr/>
        </p:nvSpPr>
        <p:spPr>
          <a:xfrm>
            <a:off x="634551" y="4185344"/>
            <a:ext cx="8257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全</a:t>
            </a:r>
            <a:r>
              <a:rPr lang="zh-CN" altLang="en-US" sz="2400" dirty="0"/>
              <a:t>院专任教师</a:t>
            </a:r>
            <a:r>
              <a:rPr lang="en-US" altLang="zh-CN" sz="2400" dirty="0"/>
              <a:t>143</a:t>
            </a:r>
            <a:r>
              <a:rPr lang="zh-CN" altLang="en-US" sz="2400" dirty="0"/>
              <a:t>人，</a:t>
            </a:r>
            <a:r>
              <a:rPr lang="en-US" altLang="zh-CN" sz="2400" dirty="0"/>
              <a:t>2012</a:t>
            </a:r>
            <a:r>
              <a:rPr lang="zh-CN" altLang="en-US" sz="2400" dirty="0"/>
              <a:t>年至</a:t>
            </a:r>
            <a:r>
              <a:rPr lang="en-US" altLang="zh-CN" sz="2400" dirty="0"/>
              <a:t>2015</a:t>
            </a:r>
            <a:r>
              <a:rPr lang="zh-CN" altLang="en-US" sz="2400" dirty="0"/>
              <a:t>年度共实现</a:t>
            </a:r>
            <a:r>
              <a:rPr lang="zh-CN" altLang="en-US" sz="2400" dirty="0" smtClean="0"/>
              <a:t>论文、课题</a:t>
            </a:r>
            <a:r>
              <a:rPr lang="zh-CN" altLang="en-US" sz="2400" dirty="0"/>
              <a:t>、教研教改、教材编纂等项目</a:t>
            </a:r>
            <a:r>
              <a:rPr lang="en-US" altLang="zh-CN" sz="2400" dirty="0"/>
              <a:t>313</a:t>
            </a:r>
            <a:r>
              <a:rPr lang="zh-CN" altLang="en-US" sz="2400" dirty="0"/>
              <a:t>，其中省级科研课题</a:t>
            </a:r>
            <a:r>
              <a:rPr lang="en-US" altLang="zh-CN" sz="2400" dirty="0"/>
              <a:t>10</a:t>
            </a:r>
            <a:r>
              <a:rPr lang="zh-CN" altLang="en-US" sz="2400" dirty="0"/>
              <a:t>项、权威学术期刊发表论文</a:t>
            </a:r>
            <a:r>
              <a:rPr lang="en-US" altLang="zh-CN" sz="2400" dirty="0"/>
              <a:t>20</a:t>
            </a:r>
            <a:r>
              <a:rPr lang="zh-CN" altLang="en-US" sz="2400" dirty="0"/>
              <a:t>余篇。年人均项目仅</a:t>
            </a:r>
            <a:r>
              <a:rPr lang="en-US" altLang="zh-CN" sz="2400" dirty="0"/>
              <a:t>0.64</a:t>
            </a:r>
            <a:r>
              <a:rPr lang="zh-CN" altLang="en-US" sz="2400" dirty="0"/>
              <a:t>项，年人均省级项目和权威期刊论文仅</a:t>
            </a:r>
            <a:r>
              <a:rPr lang="en-US" altLang="zh-CN" sz="2400" dirty="0"/>
              <a:t>0.18</a:t>
            </a:r>
            <a:r>
              <a:rPr lang="zh-CN" altLang="en-US" sz="2400" dirty="0"/>
              <a:t>项，极度偏</a:t>
            </a:r>
            <a:r>
              <a:rPr lang="zh-CN" altLang="en-US" sz="2400" dirty="0" smtClean="0"/>
              <a:t>低。</a:t>
            </a:r>
            <a:endParaRPr lang="zh-CN" altLang="en-US" sz="2400" dirty="0"/>
          </a:p>
        </p:txBody>
      </p:sp>
      <p:sp>
        <p:nvSpPr>
          <p:cNvPr id="9" name="标题 1"/>
          <p:cNvSpPr txBox="1"/>
          <p:nvPr/>
        </p:nvSpPr>
        <p:spPr>
          <a:xfrm>
            <a:off x="85040" y="620688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0290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467544" y="2041684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2 </a:t>
            </a:r>
            <a:r>
              <a:rPr lang="zh-CN" altLang="en-US" sz="2800" dirty="0" smtClean="0"/>
              <a:t>、问题</a:t>
            </a:r>
            <a:r>
              <a:rPr lang="zh-CN" altLang="en-US" sz="2800" dirty="0"/>
              <a:t>和差距</a:t>
            </a:r>
          </a:p>
        </p:txBody>
      </p:sp>
      <p:sp>
        <p:nvSpPr>
          <p:cNvPr id="3" name="矩形 2"/>
          <p:cNvSpPr/>
          <p:nvPr/>
        </p:nvSpPr>
        <p:spPr>
          <a:xfrm>
            <a:off x="651370" y="258290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国家级</a:t>
            </a:r>
            <a:r>
              <a:rPr lang="zh-CN" altLang="en-US" sz="2400" dirty="0"/>
              <a:t>、省级技能竞赛成绩不够</a:t>
            </a:r>
            <a:r>
              <a:rPr lang="zh-CN" altLang="en-US" sz="2400" dirty="0" smtClean="0"/>
              <a:t>理想，自</a:t>
            </a:r>
            <a:r>
              <a:rPr lang="en-US" altLang="zh-CN" sz="2400" dirty="0"/>
              <a:t>2012</a:t>
            </a:r>
            <a:r>
              <a:rPr lang="zh-CN" altLang="en-US" sz="2400" dirty="0"/>
              <a:t>年至</a:t>
            </a:r>
            <a:r>
              <a:rPr lang="en-US" altLang="zh-CN" sz="2400" dirty="0"/>
              <a:t>2015</a:t>
            </a:r>
            <a:r>
              <a:rPr lang="zh-CN" altLang="en-US" sz="2400" dirty="0"/>
              <a:t>年，学院专业教师指导学生国家及省级技能竞赛等项目，累计</a:t>
            </a:r>
            <a:r>
              <a:rPr lang="en-US" altLang="zh-CN" sz="2400" dirty="0"/>
              <a:t>12</a:t>
            </a:r>
            <a:r>
              <a:rPr lang="zh-CN" altLang="en-US" sz="2400" dirty="0"/>
              <a:t>个项目</a:t>
            </a:r>
            <a:r>
              <a:rPr lang="en-US" altLang="zh-CN" sz="2400" dirty="0"/>
              <a:t>20</a:t>
            </a:r>
            <a:r>
              <a:rPr lang="zh-CN" altLang="en-US" sz="2400" dirty="0"/>
              <a:t>多名学生荣获各种名次和奖励，累计</a:t>
            </a:r>
            <a:r>
              <a:rPr lang="en-US" altLang="zh-CN" sz="2400" dirty="0"/>
              <a:t>24</a:t>
            </a:r>
            <a:r>
              <a:rPr lang="zh-CN" altLang="en-US" sz="2400" dirty="0"/>
              <a:t>名教师荣获指导教师奖励及各种奖励。年均专业获奖数</a:t>
            </a:r>
            <a:r>
              <a:rPr lang="en-US" altLang="zh-CN" sz="2400" dirty="0" smtClean="0"/>
              <a:t>0.16</a:t>
            </a:r>
            <a:r>
              <a:rPr lang="zh-CN" altLang="en-US" sz="2400" dirty="0" smtClean="0"/>
              <a:t>，</a:t>
            </a:r>
            <a:r>
              <a:rPr lang="zh-CN" altLang="en-US" sz="2400" dirty="0"/>
              <a:t>年均每专业教师获奖数</a:t>
            </a:r>
            <a:r>
              <a:rPr lang="en-US" altLang="zh-CN" sz="2400" dirty="0" smtClean="0"/>
              <a:t>0.33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0290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539552" y="2036884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2 </a:t>
            </a:r>
            <a:r>
              <a:rPr lang="zh-CN" altLang="en-US" sz="2800" dirty="0" smtClean="0"/>
              <a:t>、问题</a:t>
            </a:r>
            <a:r>
              <a:rPr lang="zh-CN" altLang="en-US" sz="2800" dirty="0"/>
              <a:t>和差距</a:t>
            </a:r>
          </a:p>
        </p:txBody>
      </p:sp>
      <p:sp>
        <p:nvSpPr>
          <p:cNvPr id="3" name="矩形 2"/>
          <p:cNvSpPr/>
          <p:nvPr/>
        </p:nvSpPr>
        <p:spPr>
          <a:xfrm>
            <a:off x="552734" y="2679303"/>
            <a:ext cx="82994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各</a:t>
            </a:r>
            <a:r>
              <a:rPr lang="zh-CN" altLang="en-US" sz="2400" dirty="0"/>
              <a:t>专业的教学改革、课程改革、微课、慕课等院级项目</a:t>
            </a:r>
            <a:r>
              <a:rPr lang="zh-CN" altLang="en-US" sz="2400" dirty="0" smtClean="0"/>
              <a:t>较少。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611560" y="3178056"/>
            <a:ext cx="81512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教师培训太少，</a:t>
            </a:r>
            <a:r>
              <a:rPr lang="en-US" altLang="zh-CN" sz="2400" dirty="0"/>
              <a:t>2013-2015</a:t>
            </a:r>
            <a:r>
              <a:rPr lang="zh-CN" altLang="en-US" sz="2400" dirty="0"/>
              <a:t>仅有</a:t>
            </a:r>
            <a:r>
              <a:rPr lang="en-US" altLang="zh-CN" sz="2400" dirty="0"/>
              <a:t>26</a:t>
            </a:r>
            <a:r>
              <a:rPr lang="zh-CN" altLang="en-US" sz="2400" dirty="0"/>
              <a:t>人次参加了为期</a:t>
            </a:r>
            <a:r>
              <a:rPr lang="en-US" altLang="zh-CN" sz="2400" dirty="0"/>
              <a:t>1-2</a:t>
            </a:r>
            <a:r>
              <a:rPr lang="zh-CN" altLang="en-US" sz="2400" dirty="0"/>
              <a:t>个月的国家、省部级培训，累计培训时间</a:t>
            </a:r>
            <a:r>
              <a:rPr lang="en-US" altLang="zh-CN" sz="2400" dirty="0"/>
              <a:t>1456</a:t>
            </a:r>
            <a:r>
              <a:rPr lang="zh-CN" altLang="en-US" sz="2400" dirty="0"/>
              <a:t>天，年均每专业仅</a:t>
            </a:r>
            <a:r>
              <a:rPr lang="en-US" altLang="zh-CN" sz="2400" dirty="0"/>
              <a:t>0.48</a:t>
            </a:r>
            <a:r>
              <a:rPr lang="zh-CN" altLang="en-US" sz="2400" dirty="0"/>
              <a:t>人次</a:t>
            </a:r>
            <a:r>
              <a:rPr lang="en-US" altLang="zh-CN" sz="2400" dirty="0"/>
              <a:t>27</a:t>
            </a:r>
            <a:r>
              <a:rPr lang="zh-CN" altLang="en-US" sz="2400" dirty="0"/>
              <a:t>天</a:t>
            </a:r>
            <a:r>
              <a:rPr lang="zh-CN" altLang="en-US" sz="2400" dirty="0" smtClean="0"/>
              <a:t>，专任教师年</a:t>
            </a:r>
            <a:r>
              <a:rPr lang="zh-CN" altLang="en-US" sz="2400" dirty="0"/>
              <a:t>人均培训时间仅</a:t>
            </a:r>
            <a:r>
              <a:rPr lang="en-US" altLang="zh-CN" sz="2400" dirty="0"/>
              <a:t>3.4</a:t>
            </a:r>
            <a:r>
              <a:rPr lang="zh-CN" altLang="en-US" sz="2400" dirty="0"/>
              <a:t>天，严重偏</a:t>
            </a:r>
            <a:r>
              <a:rPr lang="zh-CN" altLang="en-US" sz="2400" dirty="0" smtClean="0"/>
              <a:t>低；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教师外出参观学习机会及企业顶岗培训等项目极少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9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0290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507675" y="1887677"/>
            <a:ext cx="2493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 </a:t>
            </a:r>
            <a:r>
              <a:rPr lang="zh-CN" altLang="en-US" sz="2800" dirty="0"/>
              <a:t>原因分析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665846854"/>
              </p:ext>
            </p:extLst>
          </p:nvPr>
        </p:nvGraphicFramePr>
        <p:xfrm>
          <a:off x="971600" y="2564904"/>
          <a:ext cx="7488832" cy="4041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4139952" y="1913046"/>
            <a:ext cx="467467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）教师对职称晋升的重要性认识不足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4" grpId="0">
        <p:bldAsOne/>
      </p:bldGraphic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0290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513234" y="1959820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 </a:t>
            </a:r>
            <a:r>
              <a:rPr lang="zh-CN" altLang="en-US" sz="2800" dirty="0"/>
              <a:t>原因分析</a:t>
            </a:r>
          </a:p>
        </p:txBody>
      </p:sp>
      <p:sp>
        <p:nvSpPr>
          <p:cNvPr id="5" name="矩形 4"/>
          <p:cNvSpPr/>
          <p:nvPr/>
        </p:nvSpPr>
        <p:spPr>
          <a:xfrm>
            <a:off x="513234" y="2483040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）学院科研奖励幅度不大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大多数教师没有</a:t>
            </a:r>
            <a:r>
              <a:rPr lang="zh-CN" altLang="en-US" dirty="0"/>
              <a:t>积极性、没有动力，情愿选择正常教学以获得部分超课时津贴，而不愿花太多的时间和精力去从事科研活动。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）科技项目申报立项渠道不</a:t>
            </a:r>
            <a:r>
              <a:rPr lang="zh-CN" altLang="en-US" dirty="0" smtClean="0"/>
              <a:t>畅通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 </a:t>
            </a:r>
            <a:r>
              <a:rPr lang="zh-CN" altLang="en-US" dirty="0"/>
              <a:t>因学院的知名度不高，社会影响不大，每年能够争取的科研项目极少。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）学院对省级、国家级技能竞赛投入不大支持力度不够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各</a:t>
            </a:r>
            <a:r>
              <a:rPr lang="zh-CN" altLang="en-US" dirty="0"/>
              <a:t>专业教研室不能放开手脚去从事此类活动</a:t>
            </a:r>
            <a:r>
              <a:rPr lang="zh-CN" altLang="en-US" dirty="0" smtClean="0"/>
              <a:t>，指导</a:t>
            </a:r>
            <a:r>
              <a:rPr lang="zh-CN" altLang="en-US" dirty="0"/>
              <a:t>教师也没有动力和</a:t>
            </a:r>
            <a:r>
              <a:rPr lang="zh-CN" altLang="en-US" dirty="0" smtClean="0"/>
              <a:t>积极性。</a:t>
            </a:r>
            <a:endParaRPr lang="zh-CN" altLang="en-US" dirty="0"/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302902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四、专业带头人队伍建设现状</a:t>
            </a:r>
          </a:p>
        </p:txBody>
      </p:sp>
      <p:sp>
        <p:nvSpPr>
          <p:cNvPr id="6" name="矩形 5"/>
          <p:cNvSpPr/>
          <p:nvPr/>
        </p:nvSpPr>
        <p:spPr>
          <a:xfrm>
            <a:off x="513234" y="1959820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 </a:t>
            </a:r>
            <a:r>
              <a:rPr lang="zh-CN" altLang="en-US" sz="2800" dirty="0"/>
              <a:t>原因分析</a:t>
            </a:r>
          </a:p>
        </p:txBody>
      </p:sp>
      <p:sp>
        <p:nvSpPr>
          <p:cNvPr id="5" name="矩形 4"/>
          <p:cNvSpPr/>
          <p:nvPr/>
        </p:nvSpPr>
        <p:spPr>
          <a:xfrm>
            <a:off x="345792" y="2483040"/>
            <a:ext cx="833066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 smtClean="0"/>
              <a:t>）教学</a:t>
            </a:r>
            <a:r>
              <a:rPr lang="zh-CN" altLang="en-US" dirty="0"/>
              <a:t>、教研教改及</a:t>
            </a:r>
            <a:r>
              <a:rPr lang="zh-CN" altLang="en-US" dirty="0" smtClean="0"/>
              <a:t>科研之间</a:t>
            </a:r>
            <a:r>
              <a:rPr lang="zh-CN" altLang="en-US" dirty="0"/>
              <a:t>的</a:t>
            </a:r>
            <a:r>
              <a:rPr lang="zh-CN" altLang="en-US" dirty="0" smtClean="0"/>
              <a:t>关系模糊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各</a:t>
            </a:r>
            <a:r>
              <a:rPr lang="zh-CN" altLang="en-US" dirty="0"/>
              <a:t>系部、教研室及教师均有一种无所适成的感觉，在实际工作找不到</a:t>
            </a:r>
            <a:r>
              <a:rPr lang="zh-CN" altLang="en-US" dirty="0" smtClean="0"/>
              <a:t>重心，</a:t>
            </a:r>
            <a:r>
              <a:rPr lang="zh-CN" altLang="en-US" dirty="0"/>
              <a:t>抓不到</a:t>
            </a:r>
            <a:r>
              <a:rPr lang="zh-CN" altLang="en-US" dirty="0" smtClean="0"/>
              <a:t>重点。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）教师教学任务过于繁重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大多数</a:t>
            </a:r>
            <a:r>
              <a:rPr lang="zh-CN" altLang="en-US" dirty="0"/>
              <a:t>专任教师每学期教学工作量均达到</a:t>
            </a:r>
            <a:r>
              <a:rPr lang="en-US" altLang="zh-CN" dirty="0"/>
              <a:t>330-380</a:t>
            </a:r>
            <a:r>
              <a:rPr lang="zh-CN" altLang="en-US" dirty="0"/>
              <a:t>课时，平均周课时达</a:t>
            </a:r>
            <a:r>
              <a:rPr lang="en-US" altLang="zh-CN" dirty="0"/>
              <a:t>24-26</a:t>
            </a:r>
            <a:r>
              <a:rPr lang="zh-CN" altLang="en-US" dirty="0"/>
              <a:t>节。这么繁重的教学任务使得教师不可能有更多的</a:t>
            </a:r>
            <a:r>
              <a:rPr lang="zh-CN" altLang="en-US" dirty="0" smtClean="0"/>
              <a:t>时间精力</a:t>
            </a:r>
            <a:r>
              <a:rPr lang="zh-CN" altLang="en-US" dirty="0"/>
              <a:t>来</a:t>
            </a:r>
            <a:r>
              <a:rPr lang="zh-CN" altLang="en-US" dirty="0" smtClean="0"/>
              <a:t>从事教研教改和科研</a:t>
            </a:r>
            <a:r>
              <a:rPr lang="zh-CN" altLang="en-US" dirty="0"/>
              <a:t>活动。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646" y="1746109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5" name="矩形 4"/>
          <p:cNvSpPr/>
          <p:nvPr/>
        </p:nvSpPr>
        <p:spPr>
          <a:xfrm>
            <a:off x="438436" y="2816383"/>
            <a:ext cx="8208912" cy="2224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/>
              <a:t>        引进</a:t>
            </a:r>
            <a:r>
              <a:rPr lang="zh-CN" altLang="en-US" sz="3200" dirty="0"/>
              <a:t>一批优秀中青年教师，充实教师队伍</a:t>
            </a:r>
            <a:r>
              <a:rPr lang="zh-CN" altLang="en-US" sz="3200" dirty="0" smtClean="0"/>
              <a:t>。重点</a:t>
            </a:r>
            <a:r>
              <a:rPr lang="zh-CN" altLang="en-US" sz="3200" dirty="0"/>
              <a:t>培养一批优秀中青年教师，快速成长成为省级专业带头人。</a:t>
            </a:r>
          </a:p>
        </p:txBody>
      </p:sp>
      <p:sp>
        <p:nvSpPr>
          <p:cNvPr id="6" name="标题 1"/>
          <p:cNvSpPr txBox="1"/>
          <p:nvPr/>
        </p:nvSpPr>
        <p:spPr>
          <a:xfrm>
            <a:off x="91936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854148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5" name="矩形 4"/>
          <p:cNvSpPr/>
          <p:nvPr/>
        </p:nvSpPr>
        <p:spPr>
          <a:xfrm>
            <a:off x="611560" y="292494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/>
              <a:t>         组织教师</a:t>
            </a:r>
            <a:r>
              <a:rPr lang="zh-CN" altLang="en-US" sz="3200" dirty="0"/>
              <a:t>到国内外职业院校参观、学习以及学术</a:t>
            </a:r>
            <a:r>
              <a:rPr lang="zh-CN" altLang="en-US" sz="3200" dirty="0" smtClean="0"/>
              <a:t>交流，更新教师观念</a:t>
            </a:r>
            <a:r>
              <a:rPr lang="zh-CN" altLang="en-US" sz="3200" dirty="0"/>
              <a:t>，提高</a:t>
            </a:r>
            <a:r>
              <a:rPr lang="zh-CN" altLang="en-US" sz="3200" dirty="0" smtClean="0"/>
              <a:t>理论和</a:t>
            </a:r>
            <a:r>
              <a:rPr lang="zh-CN" altLang="en-US" sz="3200" dirty="0"/>
              <a:t>实践教学的水平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  <p:sp>
        <p:nvSpPr>
          <p:cNvPr id="6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111" y="1700808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5" name="矩形 4"/>
          <p:cNvSpPr/>
          <p:nvPr/>
        </p:nvSpPr>
        <p:spPr>
          <a:xfrm>
            <a:off x="455496" y="2780928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/>
              <a:t>         加强</a:t>
            </a:r>
            <a:r>
              <a:rPr lang="zh-CN" altLang="en-US" sz="3200" dirty="0"/>
              <a:t>专业教师对职称晋升的认识，了解职称评定</a:t>
            </a:r>
            <a:r>
              <a:rPr lang="zh-CN" altLang="en-US" sz="3200" dirty="0" smtClean="0"/>
              <a:t>的要求、步骤</a:t>
            </a:r>
            <a:r>
              <a:rPr lang="zh-CN" altLang="en-US" sz="3200" dirty="0"/>
              <a:t>、方法和</a:t>
            </a:r>
            <a:r>
              <a:rPr lang="zh-CN" altLang="en-US" sz="3200" dirty="0" smtClean="0"/>
              <a:t>过程，提高</a:t>
            </a:r>
            <a:r>
              <a:rPr lang="zh-CN" altLang="en-US" sz="3200" dirty="0"/>
              <a:t>职称晋升的</a:t>
            </a:r>
            <a:r>
              <a:rPr lang="zh-CN" altLang="en-US" sz="3200" dirty="0" smtClean="0"/>
              <a:t>积极性和主动性。</a:t>
            </a:r>
            <a:endParaRPr lang="zh-CN" altLang="en-US" sz="3200" dirty="0"/>
          </a:p>
        </p:txBody>
      </p:sp>
      <p:sp>
        <p:nvSpPr>
          <p:cNvPr id="6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85040" y="692696"/>
            <a:ext cx="499101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目标</a:t>
            </a:r>
          </a:p>
        </p:txBody>
      </p:sp>
      <p:sp>
        <p:nvSpPr>
          <p:cNvPr id="3" name="矩形 2"/>
          <p:cNvSpPr/>
          <p:nvPr/>
        </p:nvSpPr>
        <p:spPr>
          <a:xfrm>
            <a:off x="1500631" y="2492896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+mj-ea"/>
                <a:ea typeface="+mj-ea"/>
              </a:rPr>
              <a:t>    </a:t>
            </a:r>
            <a:endParaRPr lang="zh-CN" altLang="zh-CN" sz="3200" dirty="0"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1700808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6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根据现代职业教育发展趋势和要求，参照国家教育部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、人社部有关文件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精神和我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省兄弟职业院校的成功经验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，对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益阳职业技术学院教师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队伍现状进行调查、研究和分析，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提出专业带头人建设的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思路和措施，为学院专业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带头人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建设提供</a:t>
            </a: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参考依据。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772815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5" name="矩形 4"/>
          <p:cNvSpPr/>
          <p:nvPr/>
        </p:nvSpPr>
        <p:spPr>
          <a:xfrm>
            <a:off x="531019" y="2708920"/>
            <a:ext cx="84675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/>
              <a:t>       减轻教师负担，营造</a:t>
            </a:r>
            <a:r>
              <a:rPr lang="zh-CN" altLang="en-US" sz="3200" dirty="0"/>
              <a:t>科研教改环境和</a:t>
            </a:r>
            <a:r>
              <a:rPr lang="zh-CN" altLang="en-US" sz="3200" dirty="0" smtClean="0"/>
              <a:t>气氛；理顺教学</a:t>
            </a:r>
            <a:r>
              <a:rPr lang="zh-CN" altLang="en-US" sz="3200" dirty="0"/>
              <a:t>、科研、教改三者之间的关系，形成以“专业教学为主，科研教改为辅，教学科研相长”的模式，开展教学、科研、教改</a:t>
            </a:r>
            <a:r>
              <a:rPr lang="zh-CN" altLang="en-US" sz="3200" dirty="0" smtClean="0"/>
              <a:t>活动，构建</a:t>
            </a:r>
            <a:r>
              <a:rPr lang="zh-CN" altLang="en-US" sz="3200" dirty="0"/>
              <a:t>科研平台，确保项目申报渠道相对</a:t>
            </a:r>
            <a:r>
              <a:rPr lang="zh-CN" altLang="en-US" sz="3200" dirty="0" smtClean="0"/>
              <a:t>通畅。</a:t>
            </a:r>
            <a:endParaRPr lang="en-US" altLang="zh-CN" sz="3200" dirty="0" smtClean="0"/>
          </a:p>
        </p:txBody>
      </p:sp>
      <p:sp>
        <p:nvSpPr>
          <p:cNvPr id="7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832" y="1916832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3" name="矩形 2"/>
          <p:cNvSpPr/>
          <p:nvPr/>
        </p:nvSpPr>
        <p:spPr>
          <a:xfrm>
            <a:off x="525832" y="2895673"/>
            <a:ext cx="84386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/>
              <a:t>        将</a:t>
            </a:r>
            <a:r>
              <a:rPr lang="zh-CN" altLang="en-US" sz="3200" dirty="0"/>
              <a:t>现有的科研论文教改课题奖励标准提高</a:t>
            </a:r>
            <a:r>
              <a:rPr lang="en-US" altLang="zh-CN" sz="3200" dirty="0" smtClean="0"/>
              <a:t>1-2</a:t>
            </a:r>
            <a:r>
              <a:rPr lang="zh-CN" altLang="en-US" sz="3200" dirty="0" smtClean="0"/>
              <a:t>倍，将</a:t>
            </a:r>
            <a:r>
              <a:rPr lang="zh-CN" altLang="en-US" sz="3200" dirty="0"/>
              <a:t>参加省级、国家级技能竞赛并获得名次的指导教师和学生的奖励提高</a:t>
            </a:r>
            <a:r>
              <a:rPr lang="en-US" altLang="zh-CN" sz="3200" dirty="0"/>
              <a:t>2-3</a:t>
            </a:r>
            <a:r>
              <a:rPr lang="zh-CN" altLang="en-US" sz="3200" dirty="0"/>
              <a:t>倍。</a:t>
            </a:r>
          </a:p>
        </p:txBody>
      </p:sp>
      <p:sp>
        <p:nvSpPr>
          <p:cNvPr id="5" name="标题 1"/>
          <p:cNvSpPr txBox="1"/>
          <p:nvPr/>
        </p:nvSpPr>
        <p:spPr>
          <a:xfrm>
            <a:off x="97656" y="836712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792" y="1618031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五、专业带头人队伍建设思路和措施</a:t>
            </a:r>
          </a:p>
        </p:txBody>
      </p:sp>
      <p:sp>
        <p:nvSpPr>
          <p:cNvPr id="3" name="矩形 2"/>
          <p:cNvSpPr/>
          <p:nvPr/>
        </p:nvSpPr>
        <p:spPr>
          <a:xfrm>
            <a:off x="374272" y="2780928"/>
            <a:ext cx="8375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/>
              <a:t>         提高教研室主任岗位的待遇；优先提供国家及省部级</a:t>
            </a:r>
            <a:r>
              <a:rPr lang="zh-CN" altLang="en-US" sz="3200" dirty="0"/>
              <a:t>培训</a:t>
            </a:r>
            <a:r>
              <a:rPr lang="zh-CN" altLang="en-US" sz="3200" dirty="0" smtClean="0"/>
              <a:t>、企业顶岗培训、学术</a:t>
            </a:r>
            <a:r>
              <a:rPr lang="zh-CN" altLang="en-US" sz="3200" dirty="0"/>
              <a:t>交流、参观、学习机</a:t>
            </a:r>
            <a:r>
              <a:rPr lang="zh-CN" altLang="en-US" sz="3200" dirty="0" smtClean="0"/>
              <a:t>会；优先提供科研项目申报资源；组织、敦促、鼓励各教研室参加省级、国家级技能竞赛，促进专业教学。</a:t>
            </a:r>
            <a:endParaRPr lang="zh-CN" altLang="en-US" sz="3200" dirty="0"/>
          </a:p>
        </p:txBody>
      </p:sp>
      <p:sp>
        <p:nvSpPr>
          <p:cNvPr id="5" name="标题 1"/>
          <p:cNvSpPr txBox="1"/>
          <p:nvPr/>
        </p:nvSpPr>
        <p:spPr>
          <a:xfrm>
            <a:off x="85040" y="548680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 rot="10800000" flipV="1">
            <a:off x="1115616" y="1916832"/>
            <a:ext cx="6912768" cy="25494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0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感谢各位领导和同仁一直以来对本项目的支持和关心，敬请提出宝贵意见。谢谢！！</a:t>
            </a:r>
            <a:endParaRPr lang="zh-CN" altLang="en-US" sz="40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85040" y="692696"/>
            <a:ext cx="465093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 项目计划</a:t>
            </a:r>
            <a:endParaRPr lang="zh-CN" altLang="en-US" sz="36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124762" y="1772816"/>
            <a:ext cx="347708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一、研究方法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575556" y="4581128"/>
            <a:ext cx="2268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收集资料</a:t>
            </a:r>
            <a:endParaRPr lang="zh-CN" altLang="zh-CN" sz="3200" dirty="0"/>
          </a:p>
        </p:txBody>
      </p:sp>
      <p:sp>
        <p:nvSpPr>
          <p:cNvPr id="6" name="矩形 5"/>
          <p:cNvSpPr/>
          <p:nvPr/>
        </p:nvSpPr>
        <p:spPr>
          <a:xfrm>
            <a:off x="2339752" y="3861048"/>
            <a:ext cx="237626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/>
              <a:t>查阅</a:t>
            </a:r>
            <a:r>
              <a:rPr lang="zh-CN" altLang="en-US" sz="3200" dirty="0"/>
              <a:t>档案</a:t>
            </a:r>
            <a:endParaRPr lang="zh-CN" altLang="zh-CN" sz="3200" dirty="0"/>
          </a:p>
        </p:txBody>
      </p:sp>
      <p:sp>
        <p:nvSpPr>
          <p:cNvPr id="8" name="矩形 7"/>
          <p:cNvSpPr/>
          <p:nvPr/>
        </p:nvSpPr>
        <p:spPr>
          <a:xfrm>
            <a:off x="4283968" y="3142709"/>
            <a:ext cx="201622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/>
              <a:t>调查</a:t>
            </a:r>
            <a:r>
              <a:rPr lang="zh-CN" altLang="en-US" sz="3600" dirty="0" smtClean="0"/>
              <a:t>问卷</a:t>
            </a:r>
            <a:endParaRPr lang="zh-CN" altLang="zh-CN" sz="3600" dirty="0"/>
          </a:p>
        </p:txBody>
      </p:sp>
      <p:sp>
        <p:nvSpPr>
          <p:cNvPr id="9" name="矩形 8"/>
          <p:cNvSpPr/>
          <p:nvPr/>
        </p:nvSpPr>
        <p:spPr>
          <a:xfrm>
            <a:off x="6300192" y="2492896"/>
            <a:ext cx="2268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/>
              <a:t>统计分析</a:t>
            </a:r>
            <a:endParaRPr lang="zh-CN" altLang="zh-CN" sz="3200" dirty="0"/>
          </a:p>
        </p:txBody>
      </p:sp>
      <p:sp>
        <p:nvSpPr>
          <p:cNvPr id="11" name="燕尾形 10"/>
          <p:cNvSpPr/>
          <p:nvPr/>
        </p:nvSpPr>
        <p:spPr>
          <a:xfrm rot="16200000">
            <a:off x="1061611" y="4707141"/>
            <a:ext cx="1044114" cy="2088232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 rot="16200000">
            <a:off x="2861811" y="4707141"/>
            <a:ext cx="1044114" cy="2088232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5" name="燕尾形 14"/>
          <p:cNvSpPr/>
          <p:nvPr/>
        </p:nvSpPr>
        <p:spPr>
          <a:xfrm rot="16200000">
            <a:off x="2861811" y="3987061"/>
            <a:ext cx="1044114" cy="2088232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C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燕尾形 15"/>
          <p:cNvSpPr/>
          <p:nvPr/>
        </p:nvSpPr>
        <p:spPr>
          <a:xfrm rot="16200000">
            <a:off x="4806027" y="4599131"/>
            <a:ext cx="1044114" cy="2088232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/>
        </p:nvSpPr>
        <p:spPr>
          <a:xfrm rot="16200000">
            <a:off x="4806027" y="3915054"/>
            <a:ext cx="1044114" cy="2088232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 rot="16200000">
            <a:off x="4806027" y="3266981"/>
            <a:ext cx="1044114" cy="2088232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 rot="16200000">
            <a:off x="6678235" y="4599132"/>
            <a:ext cx="1044114" cy="20882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 rot="16200000">
            <a:off x="6678235" y="3915055"/>
            <a:ext cx="1044114" cy="20882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 rot="16200000">
            <a:off x="6678235" y="3266982"/>
            <a:ext cx="1044114" cy="20882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 rot="16200000">
            <a:off x="6678235" y="2618910"/>
            <a:ext cx="1044114" cy="20882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2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180526" y="1484784"/>
            <a:ext cx="388843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二、研究内容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180526" y="2329716"/>
            <a:ext cx="8783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1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专业带头人内涵</a:t>
            </a:r>
            <a:r>
              <a:rPr lang="zh-CN" altLang="en-US" sz="2800" dirty="0" smtClean="0"/>
              <a:t>和要求</a:t>
            </a:r>
            <a:endParaRPr lang="zh-CN" altLang="en-US" sz="2800" dirty="0"/>
          </a:p>
        </p:txBody>
      </p:sp>
      <p:sp>
        <p:nvSpPr>
          <p:cNvPr id="2" name="矩形 1"/>
          <p:cNvSpPr/>
          <p:nvPr/>
        </p:nvSpPr>
        <p:spPr>
          <a:xfrm>
            <a:off x="209100" y="2977788"/>
            <a:ext cx="62351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2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专业带头人</a:t>
            </a:r>
            <a:r>
              <a:rPr lang="zh-CN" altLang="en-US" sz="2800" dirty="0" smtClean="0"/>
              <a:t>建设目标</a:t>
            </a:r>
            <a:r>
              <a:rPr lang="zh-CN" altLang="en-US" sz="2800" dirty="0"/>
              <a:t>和内容</a:t>
            </a:r>
          </a:p>
        </p:txBody>
      </p:sp>
      <p:sp>
        <p:nvSpPr>
          <p:cNvPr id="5" name="矩形 4"/>
          <p:cNvSpPr/>
          <p:nvPr/>
        </p:nvSpPr>
        <p:spPr>
          <a:xfrm>
            <a:off x="209100" y="3625860"/>
            <a:ext cx="79632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益阳职业技术学院专业教师队伍基本情况</a:t>
            </a:r>
          </a:p>
        </p:txBody>
      </p:sp>
      <p:sp>
        <p:nvSpPr>
          <p:cNvPr id="6" name="矩形 5"/>
          <p:cNvSpPr/>
          <p:nvPr/>
        </p:nvSpPr>
        <p:spPr>
          <a:xfrm>
            <a:off x="209101" y="5066020"/>
            <a:ext cx="7963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5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专业带头人队伍现状、差距和原因分析</a:t>
            </a:r>
          </a:p>
        </p:txBody>
      </p:sp>
      <p:sp>
        <p:nvSpPr>
          <p:cNvPr id="8" name="矩形 7"/>
          <p:cNvSpPr/>
          <p:nvPr/>
        </p:nvSpPr>
        <p:spPr>
          <a:xfrm>
            <a:off x="188562" y="4345940"/>
            <a:ext cx="8127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4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益阳职业技术学院教研室</a:t>
            </a:r>
            <a:r>
              <a:rPr lang="zh-CN" altLang="en-US" sz="2800" dirty="0" smtClean="0"/>
              <a:t>主任队伍基本</a:t>
            </a:r>
            <a:r>
              <a:rPr lang="zh-CN" altLang="en-US" sz="2800" dirty="0"/>
              <a:t>情况</a:t>
            </a:r>
          </a:p>
        </p:txBody>
      </p:sp>
      <p:sp>
        <p:nvSpPr>
          <p:cNvPr id="9" name="矩形 8"/>
          <p:cNvSpPr/>
          <p:nvPr/>
        </p:nvSpPr>
        <p:spPr>
          <a:xfrm>
            <a:off x="209100" y="5786100"/>
            <a:ext cx="8467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6</a:t>
            </a:r>
            <a:r>
              <a:rPr lang="zh-CN" altLang="en-US" sz="2800" dirty="0" smtClean="0"/>
              <a:t>、</a:t>
            </a:r>
            <a:r>
              <a:rPr lang="zh-CN" altLang="en-US" sz="2800" dirty="0"/>
              <a:t>专业带头人建设思路和</a:t>
            </a:r>
            <a:r>
              <a:rPr lang="zh-CN" altLang="en-US" sz="2800" dirty="0" smtClean="0"/>
              <a:t>措施</a:t>
            </a:r>
            <a:endParaRPr lang="zh-CN" altLang="en-US" sz="2800" dirty="0"/>
          </a:p>
        </p:txBody>
      </p:sp>
      <p:sp>
        <p:nvSpPr>
          <p:cNvPr id="10" name="标题 1"/>
          <p:cNvSpPr txBox="1"/>
          <p:nvPr/>
        </p:nvSpPr>
        <p:spPr>
          <a:xfrm>
            <a:off x="85040" y="692696"/>
            <a:ext cx="465093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 项目计划</a:t>
            </a:r>
            <a:endParaRPr lang="zh-CN" altLang="en-US" sz="36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2" grpId="0"/>
      <p:bldP spid="5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159316" y="1412776"/>
            <a:ext cx="388843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三、实施进度</a:t>
            </a:r>
          </a:p>
        </p:txBody>
      </p:sp>
      <p:sp>
        <p:nvSpPr>
          <p:cNvPr id="12" name="标题 1"/>
          <p:cNvSpPr txBox="1"/>
          <p:nvPr/>
        </p:nvSpPr>
        <p:spPr>
          <a:xfrm>
            <a:off x="85040" y="692696"/>
            <a:ext cx="465093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 项目计划</a:t>
            </a:r>
            <a:endParaRPr lang="zh-CN" altLang="en-US" sz="3600" dirty="0">
              <a:solidFill>
                <a:srgbClr val="1C26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683568" y="3699029"/>
            <a:ext cx="8280920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rgbClr val="FFC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56612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022692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382251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569510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76404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622611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740352" y="3987061"/>
            <a:ext cx="216024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23528" y="4275093"/>
            <a:ext cx="1372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2015.11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475656" y="3463841"/>
            <a:ext cx="1372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2015.12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251520" y="252134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成立项目小组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endParaRPr lang="zh-CN" altLang="en-US" sz="2800" dirty="0"/>
          </a:p>
        </p:txBody>
      </p:sp>
      <p:sp>
        <p:nvSpPr>
          <p:cNvPr id="27" name="矩形 26"/>
          <p:cNvSpPr/>
          <p:nvPr/>
        </p:nvSpPr>
        <p:spPr>
          <a:xfrm>
            <a:off x="1619672" y="5283205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前期准备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806187" y="4275093"/>
            <a:ext cx="1189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2016.1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3131840" y="2527737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制订计划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4174339" y="3463841"/>
            <a:ext cx="1189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2016.4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4246347" y="5283205"/>
            <a:ext cx="1621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收集资料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5072822" y="4275093"/>
            <a:ext cx="1189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2016.6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5254459" y="2508573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问卷调查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6190563" y="3463841"/>
            <a:ext cx="1189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2016.9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6372200" y="5283205"/>
            <a:ext cx="1800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统计分析</a:t>
            </a:r>
            <a:r>
              <a:rPr lang="zh-CN" altLang="en-US" sz="2800" dirty="0" smtClean="0"/>
              <a:t>整理资料</a:t>
            </a:r>
            <a:endParaRPr lang="zh-CN" altLang="en-US" sz="2800" dirty="0"/>
          </a:p>
        </p:txBody>
      </p:sp>
      <p:sp>
        <p:nvSpPr>
          <p:cNvPr id="36" name="矩形 35"/>
          <p:cNvSpPr/>
          <p:nvPr/>
        </p:nvSpPr>
        <p:spPr>
          <a:xfrm>
            <a:off x="7164288" y="4275093"/>
            <a:ext cx="1372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2016.12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7380312" y="251496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</a:rPr>
              <a:t>结题</a:t>
            </a:r>
            <a:endParaRPr lang="zh-CN" altLang="en-US" dirty="0"/>
          </a:p>
        </p:txBody>
      </p:sp>
      <p:cxnSp>
        <p:nvCxnSpPr>
          <p:cNvPr id="39" name="直接箭头连接符 38"/>
          <p:cNvCxnSpPr/>
          <p:nvPr/>
        </p:nvCxnSpPr>
        <p:spPr>
          <a:xfrm flipV="1">
            <a:off x="7841388" y="2906941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V="1">
            <a:off x="3491880" y="2906941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V="1">
            <a:off x="5576878" y="2906941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6723647" y="4275093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>
            <a:off x="4678395" y="4275093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V="1">
            <a:off x="971600" y="2906941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>
            <a:off x="2123728" y="4275093"/>
            <a:ext cx="0" cy="1080000"/>
          </a:xfrm>
          <a:prstGeom prst="straightConnector1">
            <a:avLst/>
          </a:prstGeom>
          <a:ln>
            <a:solidFill>
              <a:srgbClr val="1C26F8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85040" y="692696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159315" y="1556792"/>
            <a:ext cx="714898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一、专业带头人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内涵和要求</a:t>
            </a:r>
            <a:endParaRPr lang="zh-CN" altLang="en-US" sz="3200" dirty="0">
              <a:solidFill>
                <a:srgbClr val="0EAA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2780928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内涵：专业</a:t>
            </a:r>
            <a:r>
              <a:rPr lang="zh-CN" altLang="en-US" sz="3200" dirty="0"/>
              <a:t>带头人是高职</a:t>
            </a:r>
            <a:r>
              <a:rPr lang="zh-CN" altLang="en-US" sz="3200" dirty="0" smtClean="0"/>
              <a:t>院校的</a:t>
            </a:r>
            <a:r>
              <a:rPr lang="zh-CN" altLang="en-US" sz="3200" dirty="0"/>
              <a:t>教学骨干和学术权威，是指导和从事专业建设、专业教学研究及实践教学研究等教学和科研工作的领头羊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159315" y="1556792"/>
            <a:ext cx="6860957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一、专业带头人</a:t>
            </a:r>
            <a:r>
              <a:rPr lang="zh-CN" altLang="en-US" sz="3200" dirty="0" smtClean="0">
                <a:solidFill>
                  <a:srgbClr val="0EAA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内涵和要求</a:t>
            </a:r>
            <a:endParaRPr lang="zh-CN" altLang="en-US" sz="3200" dirty="0">
              <a:solidFill>
                <a:srgbClr val="0EAA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7698" y="2348880"/>
            <a:ext cx="87667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要求：首先要具备良好的</a:t>
            </a:r>
            <a:r>
              <a:rPr lang="zh-CN" altLang="en-US" sz="3200" dirty="0"/>
              <a:t>政治素质、</a:t>
            </a:r>
            <a:r>
              <a:rPr lang="zh-CN" altLang="en-US" sz="3200" dirty="0" smtClean="0"/>
              <a:t>职业道德和严谨的学风；其次</a:t>
            </a:r>
            <a:r>
              <a:rPr lang="zh-CN" altLang="en-US" sz="3200" dirty="0"/>
              <a:t>要学术造诣深厚，学术思想活跃，在某一专业步入了专业前沿领域，有突出的专业研究方向，并</a:t>
            </a:r>
            <a:r>
              <a:rPr lang="zh-CN" altLang="en-US" sz="3200" dirty="0" smtClean="0"/>
              <a:t>取得创造性</a:t>
            </a:r>
            <a:r>
              <a:rPr lang="zh-CN" altLang="en-US" sz="3200" dirty="0"/>
              <a:t>的、具有一定学术水平的教学和</a:t>
            </a:r>
            <a:r>
              <a:rPr lang="zh-CN" altLang="en-US" sz="3200" dirty="0" smtClean="0"/>
              <a:t>科研成果；能</a:t>
            </a:r>
            <a:r>
              <a:rPr lang="zh-CN" altLang="en-US" sz="3200" dirty="0"/>
              <a:t>组织和带领青年教师进行专业建设、专业教学研究及实践教学研究等教学和科研工作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  <p:sp>
        <p:nvSpPr>
          <p:cNvPr id="5" name="标题 1"/>
          <p:cNvSpPr txBox="1"/>
          <p:nvPr/>
        </p:nvSpPr>
        <p:spPr>
          <a:xfrm>
            <a:off x="105559" y="764704"/>
            <a:ext cx="445095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第四部分 项目</a:t>
            </a:r>
            <a:r>
              <a:rPr lang="zh-CN" altLang="en-US" sz="3600" dirty="0">
                <a:solidFill>
                  <a:srgbClr val="1C26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1851</Words>
  <Application>Microsoft Office PowerPoint</Application>
  <PresentationFormat>全屏显示(4:3)</PresentationFormat>
  <Paragraphs>267</Paragraphs>
  <Slides>43</Slides>
  <Notes>38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44" baseType="lpstr">
      <vt:lpstr>Office 主题​​</vt:lpstr>
      <vt:lpstr>专业带头人队伍建设</vt:lpstr>
      <vt:lpstr>第一部分 项目背景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225</cp:revision>
  <dcterms:created xsi:type="dcterms:W3CDTF">2016-07-27T14:51:00Z</dcterms:created>
  <dcterms:modified xsi:type="dcterms:W3CDTF">2017-01-08T13:39:05Z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