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08" r:id="rId3"/>
  </p:sldMasterIdLst>
  <p:notesMasterIdLst>
    <p:notesMasterId r:id="rId20"/>
  </p:notesMasterIdLst>
  <p:sldIdLst>
    <p:sldId id="256" r:id="rId4"/>
    <p:sldId id="271" r:id="rId5"/>
    <p:sldId id="259" r:id="rId6"/>
    <p:sldId id="261" r:id="rId7"/>
    <p:sldId id="262" r:id="rId8"/>
    <p:sldId id="260" r:id="rId9"/>
    <p:sldId id="263" r:id="rId10"/>
    <p:sldId id="272" r:id="rId11"/>
    <p:sldId id="273" r:id="rId12"/>
    <p:sldId id="274" r:id="rId13"/>
    <p:sldId id="266" r:id="rId14"/>
    <p:sldId id="267" r:id="rId15"/>
    <p:sldId id="268" r:id="rId16"/>
    <p:sldId id="269" r:id="rId17"/>
    <p:sldId id="270" r:id="rId18"/>
    <p:sldId id="275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新魏"/>
        <a:cs typeface="华文新魏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新魏"/>
        <a:cs typeface="华文新魏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新魏"/>
        <a:cs typeface="华文新魏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新魏"/>
        <a:cs typeface="华文新魏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华文新魏"/>
        <a:cs typeface="华文新魏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华文新魏"/>
        <a:cs typeface="华文新魏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华文新魏"/>
        <a:cs typeface="华文新魏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华文新魏"/>
        <a:cs typeface="华文新魏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华文新魏"/>
        <a:cs typeface="华文新魏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C7EAA33-446C-4B3E-9B9E-B0FDDDE84519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B7D4B3-2BB0-47CD-918D-54F3CBC505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7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8280C6-DE66-4839-AA3D-EFA388ABED45}" type="slidenum">
              <a:rPr lang="zh-CN" altLang="en-US">
                <a:cs typeface="华文新魏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zh-CN">
              <a:cs typeface="华文新魏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DB59A-69CC-4421-84EB-EF364D8C26D6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EBED1-15C9-42F2-9506-481506F9DA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2F61E-C7C4-4E9A-8A53-E103443FBE4C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32B75-5496-4254-A177-1F306DCD1F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1138"/>
            <a:ext cx="2057400" cy="5915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1138"/>
            <a:ext cx="6019800" cy="5915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AF057-852C-4479-ADDF-66E66291FA66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70875-DA66-4893-9E86-040F8C615C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F201E-58A5-4EE1-8C60-A9A96F14B826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C36BD-84C8-4380-BB19-1CEA25337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ECB88-F32E-446B-A50B-65ABA22E888B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A9998-0B35-47B3-A3D3-9544E22DE4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CE493-BB90-4096-9177-7A4FA4E0C2EE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76EAC-DFC0-4F7B-96BE-656C2A44C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0C662-A60D-44BB-897E-E2D512EABAE0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D0881-EFF2-4E93-A236-75096785D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1D3ED-F456-4A13-B413-8103B8FCA902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7874D-232E-411F-BCC6-06CC867DF7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A7405-8681-4331-8421-8824A66C5C79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F180-37F9-4619-9408-F63772455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BB400-1830-44A5-B14A-A07610FC4470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038BB-A966-4994-82FA-D80449C8E4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2A406-4AA0-4F69-8500-ABB3B887FF15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EA4AF-1A1B-4804-A0C7-43D66AB3D7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B0DE4-5476-4283-919D-D578640EE2CF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500CF-7C76-484B-ACF7-303E2935F7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B24AF-0ACC-41AD-9A4C-D5F6ECE94A49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A49AF-E64E-4C90-BFE5-57AD6D61E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7FEC3-21DD-4FB3-BAB8-B860FA2B8A3D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E37C5-AC6F-423A-ADED-D4DDA6147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11138"/>
            <a:ext cx="2057400" cy="5915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1138"/>
            <a:ext cx="6019800" cy="5915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4EA01-6BDF-4B9F-8987-78B26C064A22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86872-2AC2-4E56-B652-3C5E16B517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矩形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直接连接符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1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直接连接符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3" name="直接连接符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4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5" name="直接连接符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6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椭圆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椭圆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椭圆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椭圆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22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28827-7EF8-46A3-BDDE-2D35DF4F43EA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23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A0919-3BD1-43F0-8AF2-67C6616A74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F0366E-E358-4AE9-8B5D-E0B01BB2F2E6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灯片编号占位符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3990548-9021-4884-A03A-922419415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页脚占位符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矩形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矩形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矩形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直接连接符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直接连接符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1" name="直接连接符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3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椭圆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椭圆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椭圆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椭圆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直接连接符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28607-1ABA-4678-BB5B-28500F23F4F3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21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C8DAC-1419-4063-AA97-86353CEDF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50D2F-B0F7-44CD-AF1E-2E75822D4606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74CD8-089C-4DC9-ADDC-17E0AC7AE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1D9199-368D-49F1-8F09-9C23CDB2A772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4F161-B569-4DA3-BD37-2D305D7257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D66125B-368D-46DA-AC88-B95899A24313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EFE4B0-71C4-4BB3-821D-FE2B03F11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45114-2F5D-47AC-AE17-3AB9072CCAE4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FF1A0-F56D-4C84-95FA-9C3A312EEE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5D44-55D8-4154-8968-DE8E94C9D1C1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F9AA2-B14B-4F31-9851-91CAD650B0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6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7" name="直接连接符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8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1" name="椭圆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2" name="日期占位符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E81DEAD-347F-4172-A6BA-E5B56B7AE9D1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13" name="灯片编号占位符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343E52-E5D2-43CD-87DD-733F0B992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页脚占位符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椭圆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11" name="直接连接符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22A52AF-8F75-48A1-B946-6390ADC42C4E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13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BB6B811-A802-4EBE-AD5B-DACBB4975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D39BB-F57E-47A0-99D3-53AFFC14BFE6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2229F-D6B1-4C2F-A1E2-2B05AA63D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4C2D2-F910-4963-8C12-64F04D4A5125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B883F-32D4-4EFC-A86D-5E6AE9078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7F90C-2826-49C7-8F41-A0CAE0292256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C8977-ED56-49A0-8B18-6CBF000808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71360-1ECC-4861-AE1D-00FB1DCEFB5B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271AE-86A7-4489-860C-64C5A996DA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AC609-8E9E-4E38-8046-26EBAEDE25C0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8C1F2-7287-4B38-9CDC-F40264064B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E6C2F-2BEC-47AE-9371-3E781762343B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8BC8E-C546-4418-9817-D3E5C0DAC8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786A6-DF12-435A-A657-FE0E864BDECE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7B5E8-E6D8-4C5A-90CF-01273EC8DC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7BEE1-36B0-4C98-AED5-9723333C9B87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24C2A-A062-4239-9B4C-62C74F5D84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-20638"/>
            <a:ext cx="9144000" cy="1438276"/>
          </a:xfrm>
          <a:prstGeom prst="rect">
            <a:avLst/>
          </a:prstGeom>
          <a:solidFill>
            <a:srgbClr val="243AA8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  <a:cs typeface="+mn-cs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5875" y="6742113"/>
            <a:ext cx="9128125" cy="115887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/>
          </a:extLst>
        </p:spPr>
        <p:txBody>
          <a:bodyPr lIns="36000" tIns="7200" rIns="36000" bIns="180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">
              <a:cs typeface="+mn-cs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5875" y="-9525"/>
            <a:ext cx="9144000" cy="109538"/>
          </a:xfrm>
          <a:prstGeom prst="rect">
            <a:avLst/>
          </a:prstGeom>
          <a:solidFill>
            <a:srgbClr val="C1C1C1"/>
          </a:solidFill>
          <a:ln>
            <a:noFill/>
          </a:ln>
          <a:extLst>
            <a:ext uri="{91240B29-F687-4F45-9708-019B960494DF}"/>
          </a:extLst>
        </p:spPr>
        <p:txBody>
          <a:bodyPr lIns="36000" tIns="7200" rIns="36000" bIns="18000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0"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11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A3A25F5-F78D-47C1-B0C2-F42A70A4FAA4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A2CC969-CD5E-4AB5-B61E-5A99A68A3F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29" r:id="rId2"/>
    <p:sldLayoutId id="2147483728" r:id="rId3"/>
    <p:sldLayoutId id="2147483727" r:id="rId4"/>
    <p:sldLayoutId id="2147483726" r:id="rId5"/>
    <p:sldLayoutId id="2147483725" r:id="rId6"/>
    <p:sldLayoutId id="2147483724" r:id="rId7"/>
    <p:sldLayoutId id="2147483723" r:id="rId8"/>
    <p:sldLayoutId id="2147483722" r:id="rId9"/>
    <p:sldLayoutId id="2147483721" r:id="rId10"/>
    <p:sldLayoutId id="2147483720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隶书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  <a:cs typeface="隶书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  <a:cs typeface="隶书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  <a:cs typeface="隶书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  <a:cs typeface="隶书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华文新魏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  <a:ea typeface="+mn-ea"/>
          <a:cs typeface="华文新魏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sz="2400">
          <a:solidFill>
            <a:schemeClr val="tx1"/>
          </a:solidFill>
          <a:latin typeface="+mn-lt"/>
          <a:ea typeface="+mn-ea"/>
          <a:cs typeface="华文新魏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+mn-ea"/>
          <a:cs typeface="华文新魏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3"/>
        </a:buBlip>
        <a:defRPr sz="2000">
          <a:solidFill>
            <a:schemeClr val="tx1"/>
          </a:solidFill>
          <a:latin typeface="+mn-lt"/>
          <a:ea typeface="+mn-ea"/>
          <a:cs typeface="华文新魏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3"/>
        </a:buBlip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11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ADF948B-E827-48D9-B09C-A62CAA57BCCB}" type="datetimeFigureOut">
              <a:rPr lang="en-US"/>
              <a:pPr>
                <a:defRPr/>
              </a:pPr>
              <a:t>1/8/2017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D591D21-D410-4D59-B3E8-76CE460816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  <p:sldLayoutId id="2147483738" r:id="rId4"/>
    <p:sldLayoutId id="2147483737" r:id="rId5"/>
    <p:sldLayoutId id="2147483736" r:id="rId6"/>
    <p:sldLayoutId id="2147483735" r:id="rId7"/>
    <p:sldLayoutId id="2147483734" r:id="rId8"/>
    <p:sldLayoutId id="2147483733" r:id="rId9"/>
    <p:sldLayoutId id="2147483732" r:id="rId10"/>
    <p:sldLayoutId id="2147483731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隶书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  <a:cs typeface="隶书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  <a:cs typeface="隶书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  <a:cs typeface="隶书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  <a:cs typeface="隶书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itchFamily="34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华文新魏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chemeClr val="tx1"/>
          </a:solidFill>
          <a:latin typeface="+mn-lt"/>
          <a:ea typeface="+mn-ea"/>
          <a:cs typeface="华文新魏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华文新魏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华文新魏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+mn-ea"/>
          <a:cs typeface="华文新魏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ea typeface="+mn-ea"/>
              <a:cs typeface="+mn-cs"/>
            </a:endParaRPr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5604" name="文本占位符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E485215-3F86-48BB-AFDF-E9F57703C731}" type="datetimeFigureOut">
              <a:rPr lang="zh-CN" altLang="en-US"/>
              <a:pPr>
                <a:defRPr/>
              </a:pPr>
              <a:t>2017-1-8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87109E6-C642-4DB3-9B9C-EB91D237D2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华文楷体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华文楷体"/>
          <a:cs typeface="华文楷体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华文楷体"/>
          <a:cs typeface="华文楷体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华文楷体"/>
          <a:cs typeface="华文楷体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华文楷体"/>
          <a:cs typeface="华文楷体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华文楷体"/>
          <a:cs typeface="华文楷体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华文楷体"/>
          <a:cs typeface="华文楷体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华文楷体"/>
          <a:cs typeface="华文楷体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  <a:ea typeface="华文楷体"/>
          <a:cs typeface="华文楷体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47813" y="1628775"/>
            <a:ext cx="69850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sz="4800" dirty="0">
                <a:latin typeface="黑体" pitchFamily="49" charset="-122"/>
                <a:ea typeface="黑体" pitchFamily="49" charset="-122"/>
                <a:cs typeface="+mj-cs"/>
              </a:rPr>
              <a:t>我院核心竞争力研究</a:t>
            </a:r>
            <a:endParaRPr lang="zh-CN" altLang="en-US" sz="4800" dirty="0"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38914" name="副标题 2"/>
          <p:cNvSpPr>
            <a:spLocks noGrp="1"/>
          </p:cNvSpPr>
          <p:nvPr>
            <p:ph type="subTitle" idx="1"/>
          </p:nvPr>
        </p:nvSpPr>
        <p:spPr>
          <a:xfrm>
            <a:off x="1187450" y="4149725"/>
            <a:ext cx="6400800" cy="1439863"/>
          </a:xfrm>
        </p:spPr>
        <p:txBody>
          <a:bodyPr/>
          <a:lstStyle/>
          <a:p>
            <a:pPr algn="ctr" eaLnBrk="1" hangingPunct="1"/>
            <a:r>
              <a:rPr lang="zh-CN" altLang="en-US" sz="2400" smtClean="0"/>
              <a:t>        项目负责人：</a:t>
            </a:r>
            <a:r>
              <a:rPr lang="zh-CN" altLang="zh-CN" sz="2400" smtClean="0"/>
              <a:t>谢梅成</a:t>
            </a:r>
            <a:r>
              <a:rPr lang="en-US" altLang="zh-CN" sz="2400" smtClean="0"/>
              <a:t>    </a:t>
            </a:r>
            <a:r>
              <a:rPr lang="zh-CN" altLang="zh-CN" sz="2400" smtClean="0"/>
              <a:t>罗孟冬</a:t>
            </a:r>
            <a:endParaRPr lang="en-US" altLang="zh-CN" sz="2400" smtClean="0"/>
          </a:p>
          <a:p>
            <a:pPr eaLnBrk="1" hangingPunct="1"/>
            <a:r>
              <a:rPr lang="en-US" altLang="zh-CN" sz="2400" smtClean="0"/>
              <a:t>                </a:t>
            </a:r>
            <a:r>
              <a:rPr lang="zh-CN" altLang="zh-CN" sz="2400" smtClean="0"/>
              <a:t>课题批准号：</a:t>
            </a:r>
            <a:r>
              <a:rPr lang="en-US" altLang="zh-CN" sz="2400" smtClean="0"/>
              <a:t> YZK201505 </a:t>
            </a:r>
            <a:endParaRPr lang="zh-CN" altLang="zh-CN" sz="2400" smtClean="0"/>
          </a:p>
          <a:p>
            <a:pPr eaLnBrk="1" hangingPunct="1"/>
            <a:endParaRPr lang="zh-CN" altLang="en-US" sz="2400" smtClean="0"/>
          </a:p>
        </p:txBody>
      </p:sp>
      <p:sp>
        <p:nvSpPr>
          <p:cNvPr id="38915" name="TextBox 3"/>
          <p:cNvSpPr txBox="1">
            <a:spLocks noChangeArrowheads="1"/>
          </p:cNvSpPr>
          <p:nvPr/>
        </p:nvSpPr>
        <p:spPr bwMode="auto">
          <a:xfrm>
            <a:off x="827088" y="476250"/>
            <a:ext cx="525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Century Schoolbook"/>
                <a:ea typeface="宋体" charset="-122"/>
              </a:rPr>
              <a:t>2015</a:t>
            </a:r>
            <a:r>
              <a:rPr lang="zh-CN" altLang="en-US" sz="2800" b="1">
                <a:solidFill>
                  <a:srgbClr val="FF0000"/>
                </a:solidFill>
                <a:latin typeface="Century Schoolbook"/>
                <a:ea typeface="宋体" charset="-122"/>
              </a:rPr>
              <a:t>年院级科研课题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3" name="组合 3"/>
          <p:cNvGrpSpPr>
            <a:grpSpLocks/>
          </p:cNvGrpSpPr>
          <p:nvPr/>
        </p:nvGrpSpPr>
        <p:grpSpPr bwMode="auto">
          <a:xfrm>
            <a:off x="84138" y="2708275"/>
            <a:ext cx="9601200" cy="1708150"/>
            <a:chOff x="1613443" y="2686050"/>
            <a:chExt cx="5124704" cy="911788"/>
          </a:xfrm>
        </p:grpSpPr>
        <p:sp>
          <p:nvSpPr>
            <p:cNvPr id="5" name="矩形 4"/>
            <p:cNvSpPr/>
            <p:nvPr/>
          </p:nvSpPr>
          <p:spPr>
            <a:xfrm>
              <a:off x="2277756" y="2886033"/>
              <a:ext cx="4460391" cy="511822"/>
            </a:xfrm>
            <a:prstGeom prst="rect">
              <a:avLst/>
            </a:prstGeom>
            <a:gradFill>
              <a:gsLst>
                <a:gs pos="0">
                  <a:srgbClr val="BFBFBF"/>
                </a:gs>
                <a:gs pos="100000">
                  <a:srgbClr val="BFBFBF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613443" y="2686050"/>
              <a:ext cx="911788" cy="911788"/>
            </a:xfrm>
            <a:prstGeom prst="ellipse">
              <a:avLst/>
            </a:prstGeom>
            <a:solidFill>
              <a:srgbClr val="BFBFBF"/>
            </a:solidFill>
            <a:ln w="76200">
              <a:solidFill>
                <a:srgbClr val="287ED3"/>
              </a:solidFill>
            </a:ln>
            <a:effectLst>
              <a:innerShdw blurRad="330200" dist="254000" dir="18900000">
                <a:prstClr val="black">
                  <a:alpha val="51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rgbClr val="287ED3"/>
                  </a:solidFill>
                </a:rPr>
                <a:t>4</a:t>
              </a:r>
              <a:endParaRPr lang="zh-CN" altLang="en-US" sz="4400" b="1" dirty="0">
                <a:solidFill>
                  <a:srgbClr val="287ED3"/>
                </a:solidFill>
              </a:endParaRPr>
            </a:p>
          </p:txBody>
        </p:sp>
      </p:grpSp>
      <p:sp>
        <p:nvSpPr>
          <p:cNvPr id="49154" name="TextBox 6"/>
          <p:cNvSpPr txBox="1">
            <a:spLocks noChangeArrowheads="1"/>
          </p:cNvSpPr>
          <p:nvPr/>
        </p:nvSpPr>
        <p:spPr bwMode="auto">
          <a:xfrm>
            <a:off x="1924050" y="3113088"/>
            <a:ext cx="6896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>
                <a:latin typeface="Century Schoolbook"/>
                <a:ea typeface="宋体" charset="-122"/>
              </a:rPr>
              <a:t>课题研究成果的主要内容和观点</a:t>
            </a:r>
            <a:endParaRPr lang="zh-CN" altLang="en-US" sz="3600">
              <a:latin typeface="Century Schoolbook"/>
              <a:ea typeface="宋体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"/>
          </p:nvPr>
        </p:nvSpPr>
        <p:spPr>
          <a:xfrm>
            <a:off x="755650" y="1341438"/>
            <a:ext cx="7467600" cy="4873625"/>
          </a:xfrm>
        </p:spPr>
        <p:txBody>
          <a:bodyPr>
            <a:normAutofit fontScale="92500"/>
          </a:bodyPr>
          <a:lstStyle/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altLang="zh-CN" b="1" dirty="0" smtClean="0"/>
              <a:t>1</a:t>
            </a:r>
            <a:r>
              <a:rPr lang="zh-CN" altLang="zh-CN" b="1" dirty="0"/>
              <a:t>、</a:t>
            </a:r>
            <a:r>
              <a:rPr lang="zh-CN" altLang="zh-CN" dirty="0"/>
              <a:t>研究分析我院核心竞争力的构成方面，即创新能力、学习能力、领导能力、研发能力、协调能力。把握核心竞争力的构成要素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）内涵层，包括办学理念、学院定位、校园文化，它是无形的精神资产；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）中间层，包括管理团队、师资建设、专业建设，这是核心竞争力赖以形成的支撑体系；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）外显层，包括社会声誉、校企联盟、学生就业率，体现提供服务、人才的贡献率和社会认可度。</a:t>
            </a:r>
          </a:p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79388" y="188913"/>
            <a:ext cx="8356600" cy="958850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107950" y="188913"/>
            <a:ext cx="7467600" cy="792162"/>
          </a:xfrm>
        </p:spPr>
        <p:txBody>
          <a:bodyPr/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dirty="0">
                <a:latin typeface="黑体" pitchFamily="49" charset="-122"/>
                <a:ea typeface="黑体" pitchFamily="49" charset="-122"/>
                <a:cs typeface="+mj-cs"/>
              </a:rPr>
              <a:t>（一</a:t>
            </a:r>
            <a:r>
              <a:rPr lang="zh-CN" altLang="zh-CN" dirty="0" smtClean="0">
                <a:latin typeface="黑体" pitchFamily="49" charset="-122"/>
                <a:ea typeface="黑体" pitchFamily="49" charset="-122"/>
                <a:cs typeface="+mj-cs"/>
              </a:rPr>
              <a:t>）</a:t>
            </a:r>
            <a:r>
              <a:rPr lang="zh-CN" altLang="zh-CN" dirty="0">
                <a:latin typeface="黑体" pitchFamily="49" charset="-122"/>
                <a:ea typeface="黑体" pitchFamily="49" charset="-122"/>
                <a:cs typeface="+mj-cs"/>
              </a:rPr>
              <a:t>主要内容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内容占位符 1"/>
          <p:cNvSpPr>
            <a:spLocks noGrp="1"/>
          </p:cNvSpPr>
          <p:nvPr>
            <p:ph sz="quarter" idx="1"/>
          </p:nvPr>
        </p:nvSpPr>
        <p:spPr>
          <a:xfrm>
            <a:off x="457200" y="1052513"/>
            <a:ext cx="7467600" cy="5421312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b="1" smtClean="0"/>
              <a:t>2</a:t>
            </a:r>
            <a:r>
              <a:rPr lang="zh-CN" altLang="zh-CN" b="1" smtClean="0"/>
              <a:t>、</a:t>
            </a:r>
            <a:r>
              <a:rPr lang="zh-CN" altLang="zh-CN" smtClean="0"/>
              <a:t>从培育和提升我院核心竞争力上下功夫，从人才打造力、科研创造力、社会服务贡献力、资源整合力、管理创造力（管理现代化）、校园文化影响力等六个方面入手，探索其要素、特征、现状、对策、途径。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b="1" smtClean="0"/>
              <a:t>3</a:t>
            </a:r>
            <a:r>
              <a:rPr lang="zh-CN" altLang="zh-CN" b="1" smtClean="0"/>
              <a:t>、</a:t>
            </a:r>
            <a:r>
              <a:rPr lang="zh-CN" altLang="zh-CN" smtClean="0"/>
              <a:t>注意规避我院在培育和提升核心竞争力的同时，需要把握和防止发生的问题。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endParaRPr lang="zh-CN" alt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9388" y="188913"/>
            <a:ext cx="8356600" cy="958850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107950" y="188913"/>
            <a:ext cx="7467600" cy="792162"/>
          </a:xfrm>
        </p:spPr>
        <p:txBody>
          <a:bodyPr/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dirty="0" smtClean="0">
                <a:latin typeface="黑体" pitchFamily="49" charset="-122"/>
                <a:ea typeface="黑体" pitchFamily="49" charset="-122"/>
                <a:cs typeface="+mj-cs"/>
              </a:rPr>
              <a:t>（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  <a:cs typeface="+mj-cs"/>
              </a:rPr>
              <a:t>二</a:t>
            </a:r>
            <a:r>
              <a:rPr lang="zh-CN" altLang="zh-CN" dirty="0" smtClean="0">
                <a:latin typeface="黑体" pitchFamily="49" charset="-122"/>
                <a:ea typeface="黑体" pitchFamily="49" charset="-122"/>
                <a:cs typeface="+mj-cs"/>
              </a:rPr>
              <a:t>）主要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  <a:cs typeface="+mj-cs"/>
              </a:rPr>
              <a:t>观点</a:t>
            </a:r>
            <a:endParaRPr lang="zh-CN" altLang="zh-CN" dirty="0">
              <a:latin typeface="黑体" pitchFamily="49" charset="-122"/>
              <a:ea typeface="黑体" pitchFamily="49" charset="-122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340768"/>
            <a:ext cx="7560840" cy="5724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/>
              <a:t>1</a:t>
            </a:r>
            <a:r>
              <a:rPr lang="zh-CN" altLang="zh-CN" sz="2400" b="1" dirty="0"/>
              <a:t>、人才培养打造力是提高我院核心竞争力的主要目的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288" y="2260600"/>
            <a:ext cx="7561262" cy="5715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/>
              <a:t>2</a:t>
            </a:r>
            <a:r>
              <a:rPr lang="zh-CN" altLang="zh-CN" sz="2400" b="1" dirty="0"/>
              <a:t>、科学研究创造力是提高我院核心竞争力的重要条件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3105232"/>
            <a:ext cx="756084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/>
              <a:t>3</a:t>
            </a:r>
            <a:r>
              <a:rPr lang="zh-CN" altLang="zh-CN" sz="2400" dirty="0"/>
              <a:t>、社会服务贡献力是提高我院核心竞争力的重要手段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288" y="3949700"/>
            <a:ext cx="7561262" cy="5715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/>
              <a:t>4</a:t>
            </a:r>
            <a:r>
              <a:rPr lang="zh-CN" altLang="zh-CN" sz="2400" b="1" dirty="0"/>
              <a:t>、环境资源整合力是提高我院核心竞争力的必要途径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619" y="4795059"/>
            <a:ext cx="7574757" cy="5724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/>
              <a:t>5</a:t>
            </a:r>
            <a:r>
              <a:rPr lang="zh-CN" altLang="zh-CN" sz="2400" b="1" dirty="0"/>
              <a:t>、管理创造力是提高我院核心竞争力的有力保证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5288" y="5715000"/>
            <a:ext cx="7561262" cy="5715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/>
              <a:t>6</a:t>
            </a:r>
            <a:r>
              <a:rPr lang="zh-CN" altLang="zh-CN" sz="2400" b="1" dirty="0"/>
              <a:t>、校园文化影响力是提高我院核心竞争力的重要方式</a:t>
            </a:r>
            <a:endParaRPr lang="zh-CN" altLang="en-US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内容占位符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50" cy="487362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mtClean="0"/>
              <a:t>1</a:t>
            </a:r>
            <a:r>
              <a:rPr lang="zh-CN" altLang="zh-CN" smtClean="0"/>
              <a:t>、完成了</a:t>
            </a:r>
            <a:r>
              <a:rPr lang="en-US" altLang="zh-CN" smtClean="0"/>
              <a:t>7</a:t>
            </a:r>
            <a:r>
              <a:rPr lang="zh-CN" altLang="zh-CN" smtClean="0"/>
              <a:t>篇研究论文并发表。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mtClean="0"/>
              <a:t>2</a:t>
            </a:r>
            <a:r>
              <a:rPr lang="zh-CN" altLang="zh-CN" smtClean="0"/>
              <a:t>、建立了核心竞争力评价体系。分核心竞争优势创造力、核心竞争优势管理能力、核心竞争优势影响力</a:t>
            </a:r>
            <a:r>
              <a:rPr lang="zh-CN" altLang="zh-CN" sz="2800" b="1" smtClean="0"/>
              <a:t>三大块</a:t>
            </a:r>
            <a:r>
              <a:rPr lang="zh-CN" altLang="zh-CN" smtClean="0"/>
              <a:t>，人才打造力、科研创造力、社会服务贡献力、资源整合力、管理创造力（管理现代化）、校园文化影响力</a:t>
            </a:r>
            <a:r>
              <a:rPr lang="en-US" altLang="zh-CN" b="1" smtClean="0"/>
              <a:t>6</a:t>
            </a:r>
            <a:r>
              <a:rPr lang="zh-CN" altLang="zh-CN" b="1" smtClean="0"/>
              <a:t>个方面</a:t>
            </a:r>
            <a:r>
              <a:rPr lang="zh-CN" altLang="en-US" b="1" smtClean="0"/>
              <a:t>，2</a:t>
            </a:r>
            <a:r>
              <a:rPr lang="en-US" altLang="zh-CN" b="1" smtClean="0"/>
              <a:t>1</a:t>
            </a:r>
            <a:r>
              <a:rPr lang="zh-CN" altLang="en-US" b="1" smtClean="0"/>
              <a:t>项，</a:t>
            </a:r>
            <a:r>
              <a:rPr lang="en-US" altLang="zh-CN" b="1" smtClean="0"/>
              <a:t>70</a:t>
            </a:r>
            <a:r>
              <a:rPr lang="zh-CN" altLang="en-US" b="1" smtClean="0"/>
              <a:t>条目。</a:t>
            </a:r>
            <a:endParaRPr lang="zh-CN" altLang="zh-CN" smtClean="0"/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endParaRPr lang="zh-CN" altLang="en-US" smtClean="0"/>
          </a:p>
        </p:txBody>
      </p:sp>
      <p:sp>
        <p:nvSpPr>
          <p:cNvPr id="4" name="矩形 3"/>
          <p:cNvSpPr/>
          <p:nvPr/>
        </p:nvSpPr>
        <p:spPr>
          <a:xfrm>
            <a:off x="84138" y="188913"/>
            <a:ext cx="8356600" cy="958850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标题 2"/>
          <p:cNvSpPr txBox="1">
            <a:spLocks/>
          </p:cNvSpPr>
          <p:nvPr/>
        </p:nvSpPr>
        <p:spPr>
          <a:xfrm>
            <a:off x="107950" y="188913"/>
            <a:ext cx="7467600" cy="7921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dirty="0" smtClean="0">
                <a:latin typeface="黑体" pitchFamily="49" charset="-122"/>
                <a:ea typeface="黑体" pitchFamily="49" charset="-122"/>
              </a:rPr>
              <a:t>（</a:t>
            </a:r>
            <a:r>
              <a:rPr lang="zh-CN" altLang="en-US" dirty="0">
                <a:latin typeface="黑体" pitchFamily="49" charset="-122"/>
                <a:ea typeface="黑体" pitchFamily="49" charset="-122"/>
              </a:rPr>
              <a:t>三</a:t>
            </a:r>
            <a:r>
              <a:rPr lang="zh-CN" altLang="zh-CN" dirty="0" smtClean="0"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研究所取得的成果</a:t>
            </a:r>
            <a:endParaRPr lang="zh-CN" altLang="zh-CN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3" name="组合 3"/>
          <p:cNvGrpSpPr>
            <a:grpSpLocks/>
          </p:cNvGrpSpPr>
          <p:nvPr/>
        </p:nvGrpSpPr>
        <p:grpSpPr bwMode="auto">
          <a:xfrm>
            <a:off x="84138" y="-26988"/>
            <a:ext cx="9601200" cy="1708151"/>
            <a:chOff x="1613443" y="2686050"/>
            <a:chExt cx="5124704" cy="911788"/>
          </a:xfrm>
        </p:grpSpPr>
        <p:sp>
          <p:nvSpPr>
            <p:cNvPr id="5" name="矩形 4"/>
            <p:cNvSpPr/>
            <p:nvPr/>
          </p:nvSpPr>
          <p:spPr>
            <a:xfrm>
              <a:off x="2277756" y="2886034"/>
              <a:ext cx="4460391" cy="511821"/>
            </a:xfrm>
            <a:prstGeom prst="rect">
              <a:avLst/>
            </a:prstGeom>
            <a:gradFill>
              <a:gsLst>
                <a:gs pos="0">
                  <a:srgbClr val="BFBFBF"/>
                </a:gs>
                <a:gs pos="100000">
                  <a:srgbClr val="BFBFBF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613443" y="2686050"/>
              <a:ext cx="911788" cy="911788"/>
            </a:xfrm>
            <a:prstGeom prst="ellipse">
              <a:avLst/>
            </a:prstGeom>
            <a:solidFill>
              <a:srgbClr val="BFBFBF"/>
            </a:solidFill>
            <a:ln w="76200">
              <a:solidFill>
                <a:srgbClr val="287ED3"/>
              </a:solidFill>
            </a:ln>
            <a:effectLst>
              <a:innerShdw blurRad="330200" dist="254000" dir="18900000">
                <a:prstClr val="black">
                  <a:alpha val="51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rgbClr val="287ED3"/>
                  </a:solidFill>
                </a:rPr>
                <a:t>5</a:t>
              </a:r>
              <a:endParaRPr lang="zh-CN" altLang="en-US" sz="4400" b="1" dirty="0">
                <a:solidFill>
                  <a:srgbClr val="287ED3"/>
                </a:solidFill>
              </a:endParaRPr>
            </a:p>
          </p:txBody>
        </p:sp>
      </p:grpSp>
      <p:sp>
        <p:nvSpPr>
          <p:cNvPr id="54274" name="TextBox 6"/>
          <p:cNvSpPr txBox="1">
            <a:spLocks noChangeArrowheads="1"/>
          </p:cNvSpPr>
          <p:nvPr/>
        </p:nvSpPr>
        <p:spPr bwMode="auto">
          <a:xfrm>
            <a:off x="1924050" y="503238"/>
            <a:ext cx="68961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>
                <a:latin typeface="Century Schoolbook"/>
                <a:ea typeface="宋体" charset="-122"/>
              </a:rPr>
              <a:t>研究成果的创新点</a:t>
            </a:r>
            <a:endParaRPr lang="zh-CN" altLang="en-US" sz="3600">
              <a:latin typeface="Century Schoolbook"/>
              <a:ea typeface="宋体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1833551"/>
            <a:ext cx="756084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b="1" dirty="0"/>
              <a:t>（一）建立了评价体系的原则</a:t>
            </a:r>
            <a:endParaRPr lang="zh-CN" altLang="zh-CN" sz="2400" dirty="0"/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dirty="0"/>
              <a:t>科学性原则、系统性原则、可行性原则、多目的性原则。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3568" y="3356992"/>
            <a:ext cx="7560840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2400" b="1">
                <a:solidFill>
                  <a:srgbClr val="000000"/>
                </a:solidFill>
              </a:rPr>
              <a:t>（</a:t>
            </a:r>
            <a:r>
              <a:rPr lang="zh-CN" altLang="en-US" sz="2400" b="1">
                <a:solidFill>
                  <a:srgbClr val="000000"/>
                </a:solidFill>
              </a:rPr>
              <a:t>二</a:t>
            </a:r>
            <a:r>
              <a:rPr lang="zh-CN" altLang="zh-CN" sz="2400" b="1">
                <a:solidFill>
                  <a:srgbClr val="000000"/>
                </a:solidFill>
              </a:rPr>
              <a:t>）提出了学院核心竞争力的分解图</a:t>
            </a:r>
            <a:endParaRPr lang="zh-CN" altLang="zh-CN" sz="240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zh-CN" sz="2000" b="1">
                <a:solidFill>
                  <a:srgbClr val="000000"/>
                </a:solidFill>
              </a:rPr>
              <a:t>分三大块；一级指标</a:t>
            </a:r>
            <a:r>
              <a:rPr lang="zh-CN" altLang="en-US" sz="2000" b="1">
                <a:solidFill>
                  <a:srgbClr val="000000"/>
                </a:solidFill>
              </a:rPr>
              <a:t>6项</a:t>
            </a:r>
            <a:r>
              <a:rPr lang="zh-CN" altLang="zh-CN" sz="2000" b="1">
                <a:solidFill>
                  <a:srgbClr val="000000"/>
                </a:solidFill>
              </a:rPr>
              <a:t>；二级指标</a:t>
            </a:r>
            <a:r>
              <a:rPr lang="zh-CN" altLang="en-US" sz="2000" b="1">
                <a:solidFill>
                  <a:srgbClr val="000000"/>
                </a:solidFill>
              </a:rPr>
              <a:t>2</a:t>
            </a:r>
            <a:r>
              <a:rPr lang="en-US" altLang="zh-CN" sz="2000" b="1">
                <a:solidFill>
                  <a:srgbClr val="000000"/>
                </a:solidFill>
              </a:rPr>
              <a:t>1</a:t>
            </a:r>
            <a:r>
              <a:rPr lang="zh-CN" altLang="en-US" sz="2000" b="1">
                <a:solidFill>
                  <a:srgbClr val="000000"/>
                </a:solidFill>
              </a:rPr>
              <a:t>项</a:t>
            </a:r>
            <a:r>
              <a:rPr lang="zh-CN" altLang="zh-CN" sz="2000" b="1">
                <a:solidFill>
                  <a:srgbClr val="000000"/>
                </a:solidFill>
              </a:rPr>
              <a:t>；三级指标（内涵）</a:t>
            </a:r>
            <a:r>
              <a:rPr lang="zh-CN" altLang="en-US" sz="2000" b="1">
                <a:solidFill>
                  <a:srgbClr val="000000"/>
                </a:solidFill>
              </a:rPr>
              <a:t>7</a:t>
            </a:r>
            <a:r>
              <a:rPr lang="en-US" altLang="zh-CN" sz="2000" b="1">
                <a:solidFill>
                  <a:srgbClr val="000000"/>
                </a:solidFill>
              </a:rPr>
              <a:t>0</a:t>
            </a:r>
            <a:r>
              <a:rPr lang="zh-CN" altLang="en-US" sz="2000" b="1">
                <a:solidFill>
                  <a:srgbClr val="000000"/>
                </a:solidFill>
              </a:rPr>
              <a:t>项</a:t>
            </a:r>
            <a:endParaRPr lang="zh-CN" altLang="zh-CN" sz="2000" b="1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5115" y="4941168"/>
            <a:ext cx="7560840" cy="11256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b="1" dirty="0"/>
              <a:t>（三）立足整个地方职业院校，解剖麻雀，为我院成为卓越院校自评提供了依据</a:t>
            </a:r>
            <a:endParaRPr lang="zh-CN" altLang="zh-CN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58888" y="2205038"/>
            <a:ext cx="6102350" cy="2006600"/>
          </a:xfrm>
          <a:prstGeom prst="rect">
            <a:avLst/>
          </a:prstGeom>
          <a:solidFill>
            <a:srgbClr val="287ED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298" name="文本框 4"/>
          <p:cNvSpPr txBox="1">
            <a:spLocks noChangeArrowheads="1"/>
          </p:cNvSpPr>
          <p:nvPr/>
        </p:nvSpPr>
        <p:spPr bwMode="auto">
          <a:xfrm>
            <a:off x="1692275" y="2565400"/>
            <a:ext cx="49911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6000">
                <a:solidFill>
                  <a:schemeClr val="bg1"/>
                </a:solidFill>
                <a:latin typeface="微软雅黑"/>
                <a:ea typeface="微软雅黑"/>
                <a:cs typeface="微软雅黑"/>
              </a:rPr>
              <a:t>谢谢大家！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7" name="组合 18"/>
          <p:cNvGrpSpPr>
            <a:grpSpLocks/>
          </p:cNvGrpSpPr>
          <p:nvPr/>
        </p:nvGrpSpPr>
        <p:grpSpPr bwMode="auto">
          <a:xfrm>
            <a:off x="247650" y="496888"/>
            <a:ext cx="1741488" cy="1087437"/>
            <a:chOff x="429349" y="294657"/>
            <a:chExt cx="1910403" cy="1411094"/>
          </a:xfrm>
        </p:grpSpPr>
        <p:sp>
          <p:nvSpPr>
            <p:cNvPr id="39963" name="填充层"/>
            <p:cNvSpPr>
              <a:spLocks/>
            </p:cNvSpPr>
            <p:nvPr/>
          </p:nvSpPr>
          <p:spPr bwMode="auto">
            <a:xfrm rot="257907">
              <a:off x="709517" y="347866"/>
              <a:ext cx="1601818" cy="1177309"/>
            </a:xfrm>
            <a:custGeom>
              <a:avLst/>
              <a:gdLst>
                <a:gd name="T0" fmla="*/ 2147483647 w 739"/>
                <a:gd name="T1" fmla="*/ 2147483647 h 474"/>
                <a:gd name="T2" fmla="*/ 2147483647 w 739"/>
                <a:gd name="T3" fmla="*/ 2147483647 h 474"/>
                <a:gd name="T4" fmla="*/ 2147483647 w 739"/>
                <a:gd name="T5" fmla="*/ 2147483647 h 474"/>
                <a:gd name="T6" fmla="*/ 2147483647 w 739"/>
                <a:gd name="T7" fmla="*/ 2147483647 h 474"/>
                <a:gd name="T8" fmla="*/ 2147483647 w 739"/>
                <a:gd name="T9" fmla="*/ 2147483647 h 474"/>
                <a:gd name="T10" fmla="*/ 2147483647 w 739"/>
                <a:gd name="T11" fmla="*/ 2147483647 h 474"/>
                <a:gd name="T12" fmla="*/ 2147483647 w 739"/>
                <a:gd name="T13" fmla="*/ 2147483647 h 474"/>
                <a:gd name="T14" fmla="*/ 2147483647 w 739"/>
                <a:gd name="T15" fmla="*/ 2147483647 h 474"/>
                <a:gd name="T16" fmla="*/ 2147483647 w 739"/>
                <a:gd name="T17" fmla="*/ 2147483647 h 474"/>
                <a:gd name="T18" fmla="*/ 2147483647 w 739"/>
                <a:gd name="T19" fmla="*/ 2147483647 h 474"/>
                <a:gd name="T20" fmla="*/ 2147483647 w 739"/>
                <a:gd name="T21" fmla="*/ 2147483647 h 474"/>
                <a:gd name="T22" fmla="*/ 2147483647 w 739"/>
                <a:gd name="T23" fmla="*/ 2147483647 h 474"/>
                <a:gd name="T24" fmla="*/ 2147483647 w 739"/>
                <a:gd name="T25" fmla="*/ 2147483647 h 474"/>
                <a:gd name="T26" fmla="*/ 2147483647 w 739"/>
                <a:gd name="T27" fmla="*/ 2147483647 h 474"/>
                <a:gd name="T28" fmla="*/ 2147483647 w 739"/>
                <a:gd name="T29" fmla="*/ 2147483647 h 474"/>
                <a:gd name="T30" fmla="*/ 2147483647 w 739"/>
                <a:gd name="T31" fmla="*/ 2147483647 h 474"/>
                <a:gd name="T32" fmla="*/ 2147483647 w 739"/>
                <a:gd name="T33" fmla="*/ 2147483647 h 474"/>
                <a:gd name="T34" fmla="*/ 2147483647 w 739"/>
                <a:gd name="T35" fmla="*/ 2147483647 h 474"/>
                <a:gd name="T36" fmla="*/ 2147483647 w 739"/>
                <a:gd name="T37" fmla="*/ 2147483647 h 474"/>
                <a:gd name="T38" fmla="*/ 2147483647 w 739"/>
                <a:gd name="T39" fmla="*/ 2147483647 h 474"/>
                <a:gd name="T40" fmla="*/ 2147483647 w 739"/>
                <a:gd name="T41" fmla="*/ 2147483647 h 474"/>
                <a:gd name="T42" fmla="*/ 2147483647 w 739"/>
                <a:gd name="T43" fmla="*/ 2147483647 h 474"/>
                <a:gd name="T44" fmla="*/ 2147483647 w 739"/>
                <a:gd name="T45" fmla="*/ 2147483647 h 474"/>
                <a:gd name="T46" fmla="*/ 2147483647 w 739"/>
                <a:gd name="T47" fmla="*/ 2147483647 h 474"/>
                <a:gd name="T48" fmla="*/ 2147483647 w 739"/>
                <a:gd name="T49" fmla="*/ 2147483647 h 474"/>
                <a:gd name="T50" fmla="*/ 2147483647 w 739"/>
                <a:gd name="T51" fmla="*/ 2147483647 h 474"/>
                <a:gd name="T52" fmla="*/ 2147483647 w 739"/>
                <a:gd name="T53" fmla="*/ 2147483647 h 474"/>
                <a:gd name="T54" fmla="*/ 2147483647 w 739"/>
                <a:gd name="T55" fmla="*/ 2147483647 h 474"/>
                <a:gd name="T56" fmla="*/ 2147483647 w 739"/>
                <a:gd name="T57" fmla="*/ 2147483647 h 474"/>
                <a:gd name="T58" fmla="*/ 2147483647 w 739"/>
                <a:gd name="T59" fmla="*/ 2147483647 h 474"/>
                <a:gd name="T60" fmla="*/ 2147483647 w 739"/>
                <a:gd name="T61" fmla="*/ 2147483647 h 474"/>
                <a:gd name="T62" fmla="*/ 2147483647 w 739"/>
                <a:gd name="T63" fmla="*/ 2147483647 h 474"/>
                <a:gd name="T64" fmla="*/ 2147483647 w 739"/>
                <a:gd name="T65" fmla="*/ 2147483647 h 474"/>
                <a:gd name="T66" fmla="*/ 2147483647 w 739"/>
                <a:gd name="T67" fmla="*/ 2147483647 h 474"/>
                <a:gd name="T68" fmla="*/ 2147483647 w 739"/>
                <a:gd name="T69" fmla="*/ 2147483647 h 474"/>
                <a:gd name="T70" fmla="*/ 2147483647 w 739"/>
                <a:gd name="T71" fmla="*/ 2147483647 h 474"/>
                <a:gd name="T72" fmla="*/ 2147483647 w 739"/>
                <a:gd name="T73" fmla="*/ 2147483647 h 47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39"/>
                <a:gd name="T112" fmla="*/ 0 h 474"/>
                <a:gd name="T113" fmla="*/ 739 w 739"/>
                <a:gd name="T114" fmla="*/ 474 h 47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39" h="474">
                  <a:moveTo>
                    <a:pt x="7" y="14"/>
                  </a:moveTo>
                  <a:cubicBezTo>
                    <a:pt x="80" y="11"/>
                    <a:pt x="152" y="11"/>
                    <a:pt x="224" y="11"/>
                  </a:cubicBezTo>
                  <a:cubicBezTo>
                    <a:pt x="239" y="10"/>
                    <a:pt x="253" y="10"/>
                    <a:pt x="268" y="10"/>
                  </a:cubicBezTo>
                  <a:cubicBezTo>
                    <a:pt x="281" y="10"/>
                    <a:pt x="295" y="10"/>
                    <a:pt x="308" y="11"/>
                  </a:cubicBezTo>
                  <a:cubicBezTo>
                    <a:pt x="319" y="11"/>
                    <a:pt x="330" y="11"/>
                    <a:pt x="340" y="10"/>
                  </a:cubicBezTo>
                  <a:cubicBezTo>
                    <a:pt x="351" y="10"/>
                    <a:pt x="361" y="10"/>
                    <a:pt x="372" y="10"/>
                  </a:cubicBezTo>
                  <a:cubicBezTo>
                    <a:pt x="381" y="10"/>
                    <a:pt x="391" y="10"/>
                    <a:pt x="401" y="11"/>
                  </a:cubicBezTo>
                  <a:cubicBezTo>
                    <a:pt x="410" y="11"/>
                    <a:pt x="420" y="12"/>
                    <a:pt x="429" y="13"/>
                  </a:cubicBezTo>
                  <a:cubicBezTo>
                    <a:pt x="446" y="14"/>
                    <a:pt x="462" y="13"/>
                    <a:pt x="478" y="12"/>
                  </a:cubicBezTo>
                  <a:cubicBezTo>
                    <a:pt x="480" y="11"/>
                    <a:pt x="482" y="11"/>
                    <a:pt x="485" y="11"/>
                  </a:cubicBezTo>
                  <a:cubicBezTo>
                    <a:pt x="496" y="11"/>
                    <a:pt x="506" y="10"/>
                    <a:pt x="517" y="9"/>
                  </a:cubicBezTo>
                  <a:cubicBezTo>
                    <a:pt x="531" y="7"/>
                    <a:pt x="543" y="5"/>
                    <a:pt x="557" y="3"/>
                  </a:cubicBezTo>
                  <a:cubicBezTo>
                    <a:pt x="559" y="3"/>
                    <a:pt x="561" y="3"/>
                    <a:pt x="563" y="3"/>
                  </a:cubicBezTo>
                  <a:cubicBezTo>
                    <a:pt x="565" y="3"/>
                    <a:pt x="567" y="3"/>
                    <a:pt x="568" y="3"/>
                  </a:cubicBezTo>
                  <a:cubicBezTo>
                    <a:pt x="582" y="0"/>
                    <a:pt x="596" y="4"/>
                    <a:pt x="608" y="9"/>
                  </a:cubicBezTo>
                  <a:cubicBezTo>
                    <a:pt x="610" y="9"/>
                    <a:pt x="611" y="9"/>
                    <a:pt x="613" y="10"/>
                  </a:cubicBezTo>
                  <a:cubicBezTo>
                    <a:pt x="615" y="11"/>
                    <a:pt x="618" y="11"/>
                    <a:pt x="620" y="11"/>
                  </a:cubicBezTo>
                  <a:cubicBezTo>
                    <a:pt x="623" y="11"/>
                    <a:pt x="625" y="11"/>
                    <a:pt x="627" y="12"/>
                  </a:cubicBezTo>
                  <a:cubicBezTo>
                    <a:pt x="638" y="13"/>
                    <a:pt x="649" y="14"/>
                    <a:pt x="660" y="16"/>
                  </a:cubicBezTo>
                  <a:cubicBezTo>
                    <a:pt x="663" y="16"/>
                    <a:pt x="665" y="16"/>
                    <a:pt x="667" y="16"/>
                  </a:cubicBezTo>
                  <a:cubicBezTo>
                    <a:pt x="678" y="18"/>
                    <a:pt x="689" y="21"/>
                    <a:pt x="700" y="21"/>
                  </a:cubicBezTo>
                  <a:cubicBezTo>
                    <a:pt x="706" y="22"/>
                    <a:pt x="711" y="22"/>
                    <a:pt x="717" y="23"/>
                  </a:cubicBezTo>
                  <a:cubicBezTo>
                    <a:pt x="719" y="23"/>
                    <a:pt x="723" y="23"/>
                    <a:pt x="725" y="24"/>
                  </a:cubicBezTo>
                  <a:cubicBezTo>
                    <a:pt x="729" y="28"/>
                    <a:pt x="726" y="26"/>
                    <a:pt x="726" y="30"/>
                  </a:cubicBezTo>
                  <a:cubicBezTo>
                    <a:pt x="726" y="33"/>
                    <a:pt x="724" y="34"/>
                    <a:pt x="726" y="37"/>
                  </a:cubicBezTo>
                  <a:cubicBezTo>
                    <a:pt x="727" y="40"/>
                    <a:pt x="732" y="41"/>
                    <a:pt x="734" y="43"/>
                  </a:cubicBezTo>
                  <a:cubicBezTo>
                    <a:pt x="739" y="49"/>
                    <a:pt x="737" y="54"/>
                    <a:pt x="732" y="60"/>
                  </a:cubicBezTo>
                  <a:cubicBezTo>
                    <a:pt x="731" y="61"/>
                    <a:pt x="730" y="62"/>
                    <a:pt x="728" y="63"/>
                  </a:cubicBezTo>
                  <a:cubicBezTo>
                    <a:pt x="723" y="66"/>
                    <a:pt x="717" y="71"/>
                    <a:pt x="720" y="78"/>
                  </a:cubicBezTo>
                  <a:cubicBezTo>
                    <a:pt x="725" y="93"/>
                    <a:pt x="721" y="108"/>
                    <a:pt x="711" y="121"/>
                  </a:cubicBezTo>
                  <a:cubicBezTo>
                    <a:pt x="710" y="122"/>
                    <a:pt x="709" y="124"/>
                    <a:pt x="709" y="126"/>
                  </a:cubicBezTo>
                  <a:cubicBezTo>
                    <a:pt x="708" y="127"/>
                    <a:pt x="707" y="128"/>
                    <a:pt x="707" y="130"/>
                  </a:cubicBezTo>
                  <a:cubicBezTo>
                    <a:pt x="706" y="131"/>
                    <a:pt x="706" y="133"/>
                    <a:pt x="705" y="135"/>
                  </a:cubicBezTo>
                  <a:cubicBezTo>
                    <a:pt x="704" y="137"/>
                    <a:pt x="704" y="138"/>
                    <a:pt x="703" y="140"/>
                  </a:cubicBezTo>
                  <a:cubicBezTo>
                    <a:pt x="703" y="142"/>
                    <a:pt x="703" y="145"/>
                    <a:pt x="702" y="147"/>
                  </a:cubicBezTo>
                  <a:cubicBezTo>
                    <a:pt x="702" y="149"/>
                    <a:pt x="702" y="152"/>
                    <a:pt x="702" y="154"/>
                  </a:cubicBezTo>
                  <a:cubicBezTo>
                    <a:pt x="702" y="156"/>
                    <a:pt x="702" y="158"/>
                    <a:pt x="701" y="160"/>
                  </a:cubicBezTo>
                  <a:cubicBezTo>
                    <a:pt x="701" y="175"/>
                    <a:pt x="700" y="189"/>
                    <a:pt x="700" y="203"/>
                  </a:cubicBezTo>
                  <a:cubicBezTo>
                    <a:pt x="701" y="205"/>
                    <a:pt x="701" y="206"/>
                    <a:pt x="701" y="208"/>
                  </a:cubicBezTo>
                  <a:cubicBezTo>
                    <a:pt x="701" y="215"/>
                    <a:pt x="702" y="221"/>
                    <a:pt x="702" y="228"/>
                  </a:cubicBezTo>
                  <a:cubicBezTo>
                    <a:pt x="702" y="239"/>
                    <a:pt x="700" y="251"/>
                    <a:pt x="701" y="263"/>
                  </a:cubicBezTo>
                  <a:cubicBezTo>
                    <a:pt x="701" y="266"/>
                    <a:pt x="701" y="268"/>
                    <a:pt x="702" y="270"/>
                  </a:cubicBezTo>
                  <a:cubicBezTo>
                    <a:pt x="702" y="273"/>
                    <a:pt x="703" y="276"/>
                    <a:pt x="704" y="279"/>
                  </a:cubicBezTo>
                  <a:cubicBezTo>
                    <a:pt x="704" y="281"/>
                    <a:pt x="705" y="283"/>
                    <a:pt x="706" y="285"/>
                  </a:cubicBezTo>
                  <a:cubicBezTo>
                    <a:pt x="710" y="297"/>
                    <a:pt x="714" y="308"/>
                    <a:pt x="713" y="320"/>
                  </a:cubicBezTo>
                  <a:cubicBezTo>
                    <a:pt x="711" y="337"/>
                    <a:pt x="707" y="354"/>
                    <a:pt x="708" y="371"/>
                  </a:cubicBezTo>
                  <a:cubicBezTo>
                    <a:pt x="708" y="373"/>
                    <a:pt x="708" y="376"/>
                    <a:pt x="708" y="378"/>
                  </a:cubicBezTo>
                  <a:cubicBezTo>
                    <a:pt x="708" y="380"/>
                    <a:pt x="708" y="382"/>
                    <a:pt x="708" y="384"/>
                  </a:cubicBezTo>
                  <a:cubicBezTo>
                    <a:pt x="708" y="387"/>
                    <a:pt x="708" y="390"/>
                    <a:pt x="708" y="392"/>
                  </a:cubicBezTo>
                  <a:cubicBezTo>
                    <a:pt x="708" y="405"/>
                    <a:pt x="708" y="417"/>
                    <a:pt x="705" y="429"/>
                  </a:cubicBezTo>
                  <a:cubicBezTo>
                    <a:pt x="704" y="438"/>
                    <a:pt x="702" y="446"/>
                    <a:pt x="700" y="455"/>
                  </a:cubicBezTo>
                  <a:cubicBezTo>
                    <a:pt x="700" y="459"/>
                    <a:pt x="698" y="461"/>
                    <a:pt x="696" y="464"/>
                  </a:cubicBezTo>
                  <a:cubicBezTo>
                    <a:pt x="694" y="465"/>
                    <a:pt x="692" y="467"/>
                    <a:pt x="691" y="468"/>
                  </a:cubicBezTo>
                  <a:cubicBezTo>
                    <a:pt x="681" y="474"/>
                    <a:pt x="668" y="474"/>
                    <a:pt x="658" y="469"/>
                  </a:cubicBezTo>
                  <a:cubicBezTo>
                    <a:pt x="656" y="469"/>
                    <a:pt x="655" y="469"/>
                    <a:pt x="653" y="468"/>
                  </a:cubicBezTo>
                  <a:cubicBezTo>
                    <a:pt x="652" y="468"/>
                    <a:pt x="650" y="468"/>
                    <a:pt x="649" y="468"/>
                  </a:cubicBezTo>
                  <a:cubicBezTo>
                    <a:pt x="647" y="467"/>
                    <a:pt x="646" y="467"/>
                    <a:pt x="645" y="467"/>
                  </a:cubicBezTo>
                  <a:cubicBezTo>
                    <a:pt x="627" y="458"/>
                    <a:pt x="607" y="458"/>
                    <a:pt x="588" y="459"/>
                  </a:cubicBezTo>
                  <a:cubicBezTo>
                    <a:pt x="585" y="459"/>
                    <a:pt x="583" y="459"/>
                    <a:pt x="581" y="459"/>
                  </a:cubicBezTo>
                  <a:cubicBezTo>
                    <a:pt x="579" y="458"/>
                    <a:pt x="577" y="458"/>
                    <a:pt x="574" y="458"/>
                  </a:cubicBezTo>
                  <a:cubicBezTo>
                    <a:pt x="572" y="458"/>
                    <a:pt x="570" y="458"/>
                    <a:pt x="568" y="458"/>
                  </a:cubicBezTo>
                  <a:cubicBezTo>
                    <a:pt x="563" y="457"/>
                    <a:pt x="559" y="457"/>
                    <a:pt x="554" y="456"/>
                  </a:cubicBezTo>
                  <a:cubicBezTo>
                    <a:pt x="535" y="455"/>
                    <a:pt x="515" y="453"/>
                    <a:pt x="496" y="451"/>
                  </a:cubicBezTo>
                  <a:cubicBezTo>
                    <a:pt x="485" y="450"/>
                    <a:pt x="475" y="451"/>
                    <a:pt x="464" y="451"/>
                  </a:cubicBezTo>
                  <a:cubicBezTo>
                    <a:pt x="449" y="451"/>
                    <a:pt x="434" y="450"/>
                    <a:pt x="419" y="451"/>
                  </a:cubicBezTo>
                  <a:cubicBezTo>
                    <a:pt x="415" y="451"/>
                    <a:pt x="411" y="449"/>
                    <a:pt x="407" y="447"/>
                  </a:cubicBezTo>
                  <a:cubicBezTo>
                    <a:pt x="405" y="446"/>
                    <a:pt x="398" y="444"/>
                    <a:pt x="391" y="442"/>
                  </a:cubicBezTo>
                  <a:cubicBezTo>
                    <a:pt x="384" y="440"/>
                    <a:pt x="377" y="438"/>
                    <a:pt x="377" y="437"/>
                  </a:cubicBezTo>
                  <a:cubicBezTo>
                    <a:pt x="377" y="437"/>
                    <a:pt x="362" y="408"/>
                    <a:pt x="341" y="366"/>
                  </a:cubicBezTo>
                  <a:cubicBezTo>
                    <a:pt x="334" y="352"/>
                    <a:pt x="326" y="336"/>
                    <a:pt x="317" y="320"/>
                  </a:cubicBezTo>
                  <a:cubicBezTo>
                    <a:pt x="294" y="267"/>
                    <a:pt x="251" y="228"/>
                    <a:pt x="200" y="198"/>
                  </a:cubicBezTo>
                  <a:cubicBezTo>
                    <a:pt x="142" y="164"/>
                    <a:pt x="87" y="137"/>
                    <a:pt x="33" y="96"/>
                  </a:cubicBezTo>
                  <a:cubicBezTo>
                    <a:pt x="15" y="83"/>
                    <a:pt x="2" y="65"/>
                    <a:pt x="0" y="44"/>
                  </a:cubicBezTo>
                  <a:cubicBezTo>
                    <a:pt x="2" y="25"/>
                    <a:pt x="7" y="14"/>
                    <a:pt x="7" y="14"/>
                  </a:cubicBezTo>
                  <a:close/>
                </a:path>
              </a:pathLst>
            </a:custGeom>
            <a:solidFill>
              <a:srgbClr val="287E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zh-CN" altLang="en-US" sz="4000" b="1">
                  <a:latin typeface="微软雅黑"/>
                  <a:ea typeface="微软雅黑"/>
                  <a:cs typeface="微软雅黑"/>
                </a:rPr>
                <a:t>目录</a:t>
              </a: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240000">
              <a:off x="429349" y="294657"/>
              <a:ext cx="1910403" cy="14110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31" name="矩形 30"/>
          <p:cNvSpPr/>
          <p:nvPr/>
        </p:nvSpPr>
        <p:spPr>
          <a:xfrm>
            <a:off x="2506663" y="1541463"/>
            <a:ext cx="5913437" cy="511175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842043" y="1340768"/>
            <a:ext cx="911788" cy="911788"/>
          </a:xfrm>
          <a:prstGeom prst="ellipse">
            <a:avLst/>
          </a:prstGeom>
          <a:solidFill>
            <a:srgbClr val="BFBFBF"/>
          </a:solidFill>
          <a:ln w="76200">
            <a:solidFill>
              <a:srgbClr val="287ED3"/>
            </a:solidFill>
          </a:ln>
          <a:effectLst>
            <a:innerShdw blurRad="330200" dist="254000" dir="18900000">
              <a:prstClr val="black">
                <a:alpha val="5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solidFill>
                  <a:srgbClr val="287ED3"/>
                </a:solidFill>
              </a:rPr>
              <a:t>1</a:t>
            </a:r>
            <a:endParaRPr lang="zh-CN" altLang="en-US" sz="4400" b="1" dirty="0">
              <a:solidFill>
                <a:srgbClr val="287ED3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506663" y="2554288"/>
            <a:ext cx="5913437" cy="512762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842043" y="2354899"/>
            <a:ext cx="911788" cy="911788"/>
          </a:xfrm>
          <a:prstGeom prst="ellipse">
            <a:avLst/>
          </a:prstGeom>
          <a:solidFill>
            <a:srgbClr val="BFBFBF"/>
          </a:solidFill>
          <a:ln w="76200">
            <a:solidFill>
              <a:srgbClr val="287ED3"/>
            </a:solidFill>
          </a:ln>
          <a:effectLst>
            <a:innerShdw blurRad="330200" dist="254000" dir="18900000">
              <a:prstClr val="black">
                <a:alpha val="5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solidFill>
                  <a:srgbClr val="287ED3"/>
                </a:solidFill>
              </a:rPr>
              <a:t>2</a:t>
            </a:r>
            <a:endParaRPr lang="zh-CN" altLang="en-US" sz="4400" b="1" dirty="0">
              <a:solidFill>
                <a:srgbClr val="287ED3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506663" y="3568700"/>
            <a:ext cx="5913437" cy="512763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842043" y="3369030"/>
            <a:ext cx="911788" cy="911788"/>
          </a:xfrm>
          <a:prstGeom prst="ellipse">
            <a:avLst/>
          </a:prstGeom>
          <a:solidFill>
            <a:srgbClr val="BFBFBF"/>
          </a:solidFill>
          <a:ln w="76200">
            <a:solidFill>
              <a:srgbClr val="287ED3"/>
            </a:solidFill>
          </a:ln>
          <a:effectLst>
            <a:innerShdw blurRad="330200" dist="254000" dir="18900000">
              <a:prstClr val="black">
                <a:alpha val="5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solidFill>
                  <a:srgbClr val="287ED3"/>
                </a:solidFill>
              </a:rPr>
              <a:t>3</a:t>
            </a:r>
            <a:endParaRPr lang="zh-CN" altLang="en-US" sz="4400" b="1" dirty="0">
              <a:solidFill>
                <a:srgbClr val="287ED3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506663" y="4583113"/>
            <a:ext cx="5913437" cy="511175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842043" y="4383161"/>
            <a:ext cx="911788" cy="911788"/>
          </a:xfrm>
          <a:prstGeom prst="ellipse">
            <a:avLst/>
          </a:prstGeom>
          <a:solidFill>
            <a:srgbClr val="BFBFBF"/>
          </a:solidFill>
          <a:ln w="76200">
            <a:solidFill>
              <a:srgbClr val="287ED3"/>
            </a:solidFill>
          </a:ln>
          <a:effectLst>
            <a:innerShdw blurRad="330200" dist="254000" dir="18900000">
              <a:prstClr val="black">
                <a:alpha val="5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solidFill>
                  <a:srgbClr val="287ED3"/>
                </a:solidFill>
              </a:rPr>
              <a:t>4</a:t>
            </a:r>
            <a:endParaRPr lang="zh-CN" altLang="en-US" sz="4400" b="1" dirty="0">
              <a:solidFill>
                <a:srgbClr val="287ED3"/>
              </a:solidFill>
            </a:endParaRPr>
          </a:p>
        </p:txBody>
      </p:sp>
      <p:sp>
        <p:nvSpPr>
          <p:cNvPr id="39954" name="文本框 39"/>
          <p:cNvSpPr txBox="1">
            <a:spLocks noChangeArrowheads="1"/>
          </p:cNvSpPr>
          <p:nvPr/>
        </p:nvSpPr>
        <p:spPr bwMode="auto">
          <a:xfrm>
            <a:off x="3270250" y="1476375"/>
            <a:ext cx="317500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>
                <a:latin typeface="微软雅黑"/>
                <a:ea typeface="微软雅黑"/>
                <a:cs typeface="微软雅黑"/>
              </a:rPr>
              <a:t>课题立项背景</a:t>
            </a:r>
            <a:endParaRPr lang="en-US" altLang="zh-CN" sz="2800">
              <a:latin typeface="微软雅黑"/>
              <a:ea typeface="微软雅黑"/>
              <a:cs typeface="微软雅黑"/>
            </a:endParaRPr>
          </a:p>
        </p:txBody>
      </p:sp>
      <p:sp>
        <p:nvSpPr>
          <p:cNvPr id="39955" name="文本框 40"/>
          <p:cNvSpPr txBox="1">
            <a:spLocks noChangeArrowheads="1"/>
          </p:cNvSpPr>
          <p:nvPr/>
        </p:nvSpPr>
        <p:spPr bwMode="auto">
          <a:xfrm>
            <a:off x="3302000" y="2541588"/>
            <a:ext cx="3175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cs typeface="微软雅黑"/>
              </a:rPr>
              <a:t>课题研发工作</a:t>
            </a:r>
          </a:p>
        </p:txBody>
      </p:sp>
      <p:sp>
        <p:nvSpPr>
          <p:cNvPr id="39956" name="文本框 41"/>
          <p:cNvSpPr txBox="1">
            <a:spLocks noChangeArrowheads="1"/>
          </p:cNvSpPr>
          <p:nvPr/>
        </p:nvSpPr>
        <p:spPr bwMode="auto">
          <a:xfrm>
            <a:off x="3302000" y="3549650"/>
            <a:ext cx="3175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cs typeface="微软雅黑"/>
              </a:rPr>
              <a:t>课题研究组成员</a:t>
            </a:r>
          </a:p>
        </p:txBody>
      </p:sp>
      <p:sp>
        <p:nvSpPr>
          <p:cNvPr id="39957" name="文本框 42"/>
          <p:cNvSpPr txBox="1">
            <a:spLocks noChangeArrowheads="1"/>
          </p:cNvSpPr>
          <p:nvPr/>
        </p:nvSpPr>
        <p:spPr bwMode="auto">
          <a:xfrm>
            <a:off x="3302000" y="4556125"/>
            <a:ext cx="50149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cs typeface="微软雅黑"/>
              </a:rPr>
              <a:t>研究成果的的主要内容和观点</a:t>
            </a:r>
          </a:p>
        </p:txBody>
      </p:sp>
      <p:sp>
        <p:nvSpPr>
          <p:cNvPr id="17" name="矩形 16"/>
          <p:cNvSpPr/>
          <p:nvPr/>
        </p:nvSpPr>
        <p:spPr>
          <a:xfrm>
            <a:off x="2500313" y="5597525"/>
            <a:ext cx="5913437" cy="511175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835696" y="5397532"/>
            <a:ext cx="911788" cy="911788"/>
          </a:xfrm>
          <a:prstGeom prst="ellipse">
            <a:avLst/>
          </a:prstGeom>
          <a:solidFill>
            <a:srgbClr val="BFBFBF"/>
          </a:solidFill>
          <a:ln w="76200">
            <a:solidFill>
              <a:srgbClr val="287ED3"/>
            </a:solidFill>
          </a:ln>
          <a:effectLst>
            <a:innerShdw blurRad="330200" dist="254000" dir="18900000">
              <a:prstClr val="black">
                <a:alpha val="51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solidFill>
                  <a:srgbClr val="287ED3"/>
                </a:solidFill>
              </a:rPr>
              <a:t>5</a:t>
            </a:r>
            <a:endParaRPr lang="zh-CN" altLang="en-US" sz="4400" b="1" dirty="0">
              <a:solidFill>
                <a:srgbClr val="287ED3"/>
              </a:solidFill>
            </a:endParaRPr>
          </a:p>
        </p:txBody>
      </p:sp>
      <p:sp>
        <p:nvSpPr>
          <p:cNvPr id="39962" name="文本框 41"/>
          <p:cNvSpPr txBox="1">
            <a:spLocks noChangeArrowheads="1"/>
          </p:cNvSpPr>
          <p:nvPr/>
        </p:nvSpPr>
        <p:spPr bwMode="auto">
          <a:xfrm>
            <a:off x="3348038" y="5570538"/>
            <a:ext cx="3175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cs typeface="微软雅黑"/>
              </a:rPr>
              <a:t>研究成果的创新点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3"/>
          <p:cNvGrpSpPr>
            <a:grpSpLocks/>
          </p:cNvGrpSpPr>
          <p:nvPr/>
        </p:nvGrpSpPr>
        <p:grpSpPr bwMode="auto">
          <a:xfrm>
            <a:off x="49213" y="2854325"/>
            <a:ext cx="9601200" cy="1708150"/>
            <a:chOff x="1613443" y="2686050"/>
            <a:chExt cx="5124704" cy="911788"/>
          </a:xfrm>
        </p:grpSpPr>
        <p:sp>
          <p:nvSpPr>
            <p:cNvPr id="5" name="矩形 4"/>
            <p:cNvSpPr/>
            <p:nvPr/>
          </p:nvSpPr>
          <p:spPr>
            <a:xfrm>
              <a:off x="2277756" y="2886033"/>
              <a:ext cx="4460391" cy="511822"/>
            </a:xfrm>
            <a:prstGeom prst="rect">
              <a:avLst/>
            </a:prstGeom>
            <a:gradFill>
              <a:gsLst>
                <a:gs pos="0">
                  <a:srgbClr val="BFBFBF"/>
                </a:gs>
                <a:gs pos="100000">
                  <a:srgbClr val="BFBFBF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613443" y="2686050"/>
              <a:ext cx="911788" cy="911788"/>
            </a:xfrm>
            <a:prstGeom prst="ellipse">
              <a:avLst/>
            </a:prstGeom>
            <a:solidFill>
              <a:srgbClr val="BFBFBF"/>
            </a:solidFill>
            <a:ln w="76200">
              <a:solidFill>
                <a:srgbClr val="287ED3"/>
              </a:solidFill>
            </a:ln>
            <a:effectLst>
              <a:innerShdw blurRad="330200" dist="254000" dir="18900000">
                <a:prstClr val="black">
                  <a:alpha val="51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rgbClr val="287ED3"/>
                  </a:solidFill>
                </a:rPr>
                <a:t>1</a:t>
              </a:r>
              <a:endParaRPr lang="zh-CN" altLang="en-US" sz="4400" b="1" dirty="0">
                <a:solidFill>
                  <a:srgbClr val="287ED3"/>
                </a:solidFill>
              </a:endParaRPr>
            </a:p>
          </p:txBody>
        </p:sp>
      </p:grpSp>
      <p:sp>
        <p:nvSpPr>
          <p:cNvPr id="40962" name="TextBox 2"/>
          <p:cNvSpPr txBox="1">
            <a:spLocks noChangeArrowheads="1"/>
          </p:cNvSpPr>
          <p:nvPr/>
        </p:nvSpPr>
        <p:spPr bwMode="auto">
          <a:xfrm>
            <a:off x="2124075" y="3238500"/>
            <a:ext cx="554355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Century Schoolbook"/>
                <a:ea typeface="宋体" charset="-122"/>
              </a:rPr>
              <a:t>课题立项背景</a:t>
            </a:r>
          </a:p>
          <a:p>
            <a:endParaRPr lang="zh-CN" altLang="en-US" sz="1600" b="1">
              <a:latin typeface="Century Schoolbook"/>
              <a:ea typeface="宋体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内容占位符 2"/>
          <p:cNvSpPr>
            <a:spLocks noGrp="1"/>
          </p:cNvSpPr>
          <p:nvPr>
            <p:ph sz="quarter" idx="1"/>
          </p:nvPr>
        </p:nvSpPr>
        <p:spPr>
          <a:xfrm>
            <a:off x="827088" y="1125538"/>
            <a:ext cx="7700962" cy="5110162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mtClean="0"/>
              <a:t>1980</a:t>
            </a:r>
            <a:r>
              <a:rPr lang="zh-CN" altLang="en-US" smtClean="0"/>
              <a:t>年，具有划时代意义的天津职业大学创办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mtClean="0"/>
              <a:t>1985</a:t>
            </a:r>
            <a:r>
              <a:rPr lang="zh-CN" altLang="en-US" smtClean="0"/>
              <a:t>年颁布的</a:t>
            </a:r>
            <a:r>
              <a:rPr lang="en-US" altLang="zh-CN" smtClean="0"/>
              <a:t>《</a:t>
            </a:r>
            <a:r>
              <a:rPr lang="zh-CN" altLang="en-US" smtClean="0"/>
              <a:t>中共中央关于教育体制改革的决定</a:t>
            </a:r>
            <a:r>
              <a:rPr lang="en-US" altLang="zh-CN" smtClean="0"/>
              <a:t>》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altLang="zh-CN" smtClean="0"/>
              <a:t>90</a:t>
            </a:r>
            <a:r>
              <a:rPr lang="zh-CN" altLang="en-US" smtClean="0"/>
              <a:t>年代，我国高职院校如雨后春笋般出现。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mtClean="0"/>
              <a:t>近</a:t>
            </a:r>
            <a:r>
              <a:rPr lang="en-US" altLang="zh-CN" smtClean="0"/>
              <a:t>10</a:t>
            </a:r>
            <a:r>
              <a:rPr lang="zh-CN" altLang="en-US" smtClean="0"/>
              <a:t>年，高职院校的数量从</a:t>
            </a:r>
            <a:r>
              <a:rPr lang="en-US" altLang="zh-CN" smtClean="0"/>
              <a:t>2004</a:t>
            </a:r>
            <a:r>
              <a:rPr lang="zh-CN" altLang="en-US" smtClean="0"/>
              <a:t>年底的</a:t>
            </a:r>
            <a:r>
              <a:rPr lang="en-US" altLang="zh-CN" smtClean="0"/>
              <a:t>872</a:t>
            </a:r>
            <a:r>
              <a:rPr lang="zh-CN" altLang="en-US" smtClean="0"/>
              <a:t>所上升到了</a:t>
            </a:r>
            <a:r>
              <a:rPr lang="en-US" altLang="zh-CN" smtClean="0"/>
              <a:t>2015</a:t>
            </a:r>
            <a:r>
              <a:rPr lang="zh-CN" altLang="en-US" smtClean="0"/>
              <a:t>年的</a:t>
            </a:r>
            <a:r>
              <a:rPr lang="en-US" altLang="zh-CN" smtClean="0"/>
              <a:t>1327</a:t>
            </a:r>
            <a:r>
              <a:rPr lang="zh-CN" altLang="en-US" smtClean="0"/>
              <a:t>所（教育部大学信息）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zh-CN" altLang="en-US" smtClean="0"/>
              <a:t>湖南为例，</a:t>
            </a:r>
            <a:r>
              <a:rPr lang="en-US" altLang="zh-CN" smtClean="0"/>
              <a:t>2015</a:t>
            </a:r>
            <a:r>
              <a:rPr lang="zh-CN" altLang="en-US" smtClean="0"/>
              <a:t>年光是有单独招生资格的高职院校就有</a:t>
            </a:r>
            <a:r>
              <a:rPr lang="en-US" altLang="zh-CN" smtClean="0"/>
              <a:t>68</a:t>
            </a:r>
            <a:r>
              <a:rPr lang="zh-CN" altLang="en-US" smtClean="0"/>
              <a:t>所。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"/>
          </p:nvPr>
        </p:nvSpPr>
        <p:spPr>
          <a:xfrm>
            <a:off x="539750" y="549275"/>
            <a:ext cx="8229600" cy="5616575"/>
          </a:xfrm>
        </p:spPr>
        <p:txBody>
          <a:bodyPr>
            <a:normAutofit fontScale="85000" lnSpcReduction="10000"/>
          </a:bodyPr>
          <a:lstStyle/>
          <a:p>
            <a:pPr marL="109728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zh-CN" altLang="zh-CN" sz="2600" dirty="0"/>
              <a:t>出现的矛盾与问题：</a:t>
            </a:r>
          </a:p>
          <a:p>
            <a:pPr marL="109728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zh-CN" altLang="zh-CN" sz="2600" dirty="0"/>
              <a:t>一是高考生源数量的逐渐下降，僧多粥少；</a:t>
            </a:r>
          </a:p>
          <a:p>
            <a:pPr marL="109728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zh-CN" altLang="zh-CN" sz="2600" dirty="0"/>
              <a:t>二是用人单位对人才培养的规格、质量要求越来越高；</a:t>
            </a:r>
          </a:p>
          <a:p>
            <a:pPr marL="109728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zh-CN" altLang="zh-CN" sz="2600" dirty="0"/>
              <a:t>三是家长和考生的教育消费诉求更加自我。</a:t>
            </a:r>
          </a:p>
          <a:p>
            <a:pPr marL="109728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zh-CN" altLang="zh-CN" sz="2600" dirty="0"/>
              <a:t>我院是由三所中专学校于</a:t>
            </a:r>
            <a:r>
              <a:rPr lang="en-US" altLang="zh-CN" sz="2600" dirty="0"/>
              <a:t>2003</a:t>
            </a:r>
            <a:r>
              <a:rPr lang="zh-CN" altLang="zh-CN" sz="2600" dirty="0"/>
              <a:t>年合并而成。虽然有过辉煌，但也走了不少弯路，险临岌岌可危境地。幸而近二年困境崛起，露出曙光。作为第三梯队的我院来说，要完全杀出重围，寻求自己的壮大和发展之路，就必须要进行自身发展战略研究，探索遵循市场规律的办学模式，打造核心竞争力，求生存，求发展。</a:t>
            </a:r>
          </a:p>
          <a:p>
            <a:pPr marL="109728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zh-CN" altLang="zh-CN" sz="2600" dirty="0"/>
              <a:t>我院，竞争中优势不明显，特色不突出</a:t>
            </a:r>
          </a:p>
          <a:p>
            <a:pPr marL="109728" indent="0" eaLnBrk="1" fontAlgn="auto" hangingPunct="1">
              <a:lnSpc>
                <a:spcPct val="150000"/>
              </a:lnSpc>
              <a:spcAft>
                <a:spcPts val="0"/>
              </a:spcAft>
              <a:buFont typeface="Wingdings"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3" name="组合 3"/>
          <p:cNvGrpSpPr>
            <a:grpSpLocks/>
          </p:cNvGrpSpPr>
          <p:nvPr/>
        </p:nvGrpSpPr>
        <p:grpSpPr bwMode="auto">
          <a:xfrm>
            <a:off x="49213" y="2854325"/>
            <a:ext cx="9601200" cy="1708150"/>
            <a:chOff x="1613443" y="2686050"/>
            <a:chExt cx="5124704" cy="911788"/>
          </a:xfrm>
        </p:grpSpPr>
        <p:sp>
          <p:nvSpPr>
            <p:cNvPr id="5" name="矩形 4"/>
            <p:cNvSpPr/>
            <p:nvPr/>
          </p:nvSpPr>
          <p:spPr>
            <a:xfrm>
              <a:off x="2277756" y="2886033"/>
              <a:ext cx="4460391" cy="511822"/>
            </a:xfrm>
            <a:prstGeom prst="rect">
              <a:avLst/>
            </a:prstGeom>
            <a:gradFill>
              <a:gsLst>
                <a:gs pos="0">
                  <a:srgbClr val="BFBFBF"/>
                </a:gs>
                <a:gs pos="100000">
                  <a:srgbClr val="BFBFBF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613443" y="2686050"/>
              <a:ext cx="911788" cy="911788"/>
            </a:xfrm>
            <a:prstGeom prst="ellipse">
              <a:avLst/>
            </a:prstGeom>
            <a:solidFill>
              <a:srgbClr val="BFBFBF"/>
            </a:solidFill>
            <a:ln w="76200">
              <a:solidFill>
                <a:srgbClr val="287ED3"/>
              </a:solidFill>
            </a:ln>
            <a:effectLst>
              <a:innerShdw blurRad="330200" dist="254000" dir="18900000">
                <a:prstClr val="black">
                  <a:alpha val="51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rgbClr val="287ED3"/>
                  </a:solidFill>
                </a:rPr>
                <a:t>2</a:t>
              </a:r>
              <a:endParaRPr lang="zh-CN" altLang="en-US" sz="4400" b="1" dirty="0">
                <a:solidFill>
                  <a:srgbClr val="287ED3"/>
                </a:solidFill>
              </a:endParaRPr>
            </a:p>
          </p:txBody>
        </p:sp>
      </p:grpSp>
      <p:sp>
        <p:nvSpPr>
          <p:cNvPr id="44034" name="TextBox 2"/>
          <p:cNvSpPr txBox="1">
            <a:spLocks noChangeArrowheads="1"/>
          </p:cNvSpPr>
          <p:nvPr/>
        </p:nvSpPr>
        <p:spPr bwMode="auto">
          <a:xfrm>
            <a:off x="1889125" y="3257550"/>
            <a:ext cx="554355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>
                <a:latin typeface="Century Schoolbook"/>
                <a:ea typeface="宋体" charset="-122"/>
              </a:rPr>
              <a:t>   课题研究工作</a:t>
            </a:r>
          </a:p>
          <a:p>
            <a:endParaRPr lang="zh-CN" altLang="en-US">
              <a:latin typeface="Century Schoolbook"/>
              <a:ea typeface="宋体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内容占位符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mtClean="0"/>
              <a:t>        </a:t>
            </a:r>
            <a:r>
              <a:rPr lang="zh-CN" altLang="zh-CN" smtClean="0"/>
              <a:t>在三年制高职学制的时间限制条件下，不同的高职院校有着各自的发展历史，因为受不同环境制约，诸如地理环境、经济环境、政府制度环境、人文环境等，有着各自的所属区域（地区经济发展水平和地区生均拨款的不同）、行业特点，有着不同的办学特色，所以各不尽同。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mtClean="0"/>
              <a:t>        </a:t>
            </a:r>
            <a:r>
              <a:rPr lang="zh-CN" altLang="zh-CN" smtClean="0"/>
              <a:t>让我院在发展的道路上走得更好更远，提升其核心竞争力是关键，这是本课题目标与任务研究之所在。</a:t>
            </a:r>
          </a:p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</a:pPr>
            <a:endParaRPr lang="zh-CN" altLang="en-US" smtClean="0"/>
          </a:p>
        </p:txBody>
      </p:sp>
      <p:sp>
        <p:nvSpPr>
          <p:cNvPr id="4" name="矩形 3"/>
          <p:cNvSpPr/>
          <p:nvPr/>
        </p:nvSpPr>
        <p:spPr>
          <a:xfrm>
            <a:off x="179388" y="188913"/>
            <a:ext cx="8356600" cy="958850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7950" y="188913"/>
            <a:ext cx="746760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dirty="0">
                <a:latin typeface="黑体" pitchFamily="49" charset="-122"/>
                <a:ea typeface="黑体" pitchFamily="49" charset="-122"/>
                <a:cs typeface="+mj-cs"/>
              </a:rPr>
              <a:t>（一）课题目标与</a:t>
            </a:r>
            <a:r>
              <a:rPr lang="zh-CN" altLang="zh-CN" dirty="0" smtClean="0">
                <a:latin typeface="黑体" pitchFamily="49" charset="-122"/>
                <a:ea typeface="黑体" pitchFamily="49" charset="-122"/>
                <a:cs typeface="+mj-cs"/>
              </a:rPr>
              <a:t>任务</a:t>
            </a:r>
            <a:endParaRPr lang="zh-CN" altLang="en-US" dirty="0">
              <a:latin typeface="黑体" pitchFamily="49" charset="-122"/>
              <a:ea typeface="黑体" pitchFamily="49" charset="-122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5428" y="1124744"/>
            <a:ext cx="1842276" cy="832168"/>
            <a:chOff x="765101" y="962314"/>
            <a:chExt cx="1296144" cy="576064"/>
          </a:xfrm>
          <a:solidFill>
            <a:srgbClr val="287ED3"/>
          </a:solidFill>
        </p:grpSpPr>
        <p:sp>
          <p:nvSpPr>
            <p:cNvPr id="5" name="五边形 4"/>
            <p:cNvSpPr/>
            <p:nvPr/>
          </p:nvSpPr>
          <p:spPr>
            <a:xfrm>
              <a:off x="765101" y="962314"/>
              <a:ext cx="1296144" cy="57606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srgbClr val="287ED3"/>
                </a:solidFill>
              </a:endParaRPr>
            </a:p>
          </p:txBody>
        </p:sp>
        <p:sp>
          <p:nvSpPr>
            <p:cNvPr id="6" name="TextBox 19"/>
            <p:cNvSpPr txBox="1">
              <a:spLocks noChangeArrowheads="1"/>
            </p:cNvSpPr>
            <p:nvPr/>
          </p:nvSpPr>
          <p:spPr bwMode="auto">
            <a:xfrm>
              <a:off x="1265214" y="1053288"/>
              <a:ext cx="225510" cy="447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1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089150" y="1125538"/>
            <a:ext cx="6154738" cy="8302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dirty="0">
                <a:latin typeface="+mn-lt"/>
                <a:ea typeface="+mn-ea"/>
                <a:cs typeface="+mn-cs"/>
              </a:rPr>
              <a:t>（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11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月份），通过文献搜索法，查阅、收集有关兄弟提高高职院校核心竞争力的做法。</a:t>
            </a:r>
            <a:endParaRPr lang="zh-CN" altLang="en-US" sz="2400" dirty="0">
              <a:latin typeface="+mn-lt"/>
              <a:ea typeface="+mn-ea"/>
              <a:cs typeface="+mn-cs"/>
            </a:endParaRP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107504" y="2204864"/>
            <a:ext cx="1800200" cy="832168"/>
            <a:chOff x="765101" y="962314"/>
            <a:chExt cx="1296144" cy="576064"/>
          </a:xfrm>
          <a:solidFill>
            <a:srgbClr val="287ED3"/>
          </a:solidFill>
        </p:grpSpPr>
        <p:sp>
          <p:nvSpPr>
            <p:cNvPr id="9" name="五边形 8"/>
            <p:cNvSpPr/>
            <p:nvPr/>
          </p:nvSpPr>
          <p:spPr>
            <a:xfrm>
              <a:off x="765101" y="962314"/>
              <a:ext cx="1296144" cy="57606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srgbClr val="287ED3"/>
                </a:solidFill>
              </a:endParaRPr>
            </a:p>
          </p:txBody>
        </p:sp>
        <p:sp>
          <p:nvSpPr>
            <p:cNvPr id="10" name="TextBox 19"/>
            <p:cNvSpPr txBox="1">
              <a:spLocks noChangeArrowheads="1"/>
            </p:cNvSpPr>
            <p:nvPr/>
          </p:nvSpPr>
          <p:spPr bwMode="auto">
            <a:xfrm>
              <a:off x="1265214" y="1053288"/>
              <a:ext cx="272741" cy="447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2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089150" y="2205038"/>
            <a:ext cx="6154738" cy="8302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dirty="0">
                <a:latin typeface="+mn-lt"/>
                <a:ea typeface="+mn-ea"/>
                <a:cs typeface="+mn-cs"/>
              </a:rPr>
              <a:t>（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11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月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——12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月份），运用调查研究法，然后归纳写出调查研究报告。</a:t>
            </a:r>
            <a:endParaRPr lang="zh-CN" altLang="en-US" sz="2400" dirty="0">
              <a:latin typeface="+mn-lt"/>
              <a:ea typeface="+mn-ea"/>
              <a:cs typeface="+mn-cs"/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07504" y="3284984"/>
            <a:ext cx="1800200" cy="832168"/>
            <a:chOff x="765101" y="962314"/>
            <a:chExt cx="1296144" cy="576064"/>
          </a:xfrm>
          <a:solidFill>
            <a:srgbClr val="287ED3"/>
          </a:solidFill>
        </p:grpSpPr>
        <p:sp>
          <p:nvSpPr>
            <p:cNvPr id="13" name="五边形 12"/>
            <p:cNvSpPr/>
            <p:nvPr/>
          </p:nvSpPr>
          <p:spPr>
            <a:xfrm>
              <a:off x="765101" y="962314"/>
              <a:ext cx="1296144" cy="57606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srgbClr val="287ED3"/>
                </a:solidFill>
              </a:endParaRPr>
            </a:p>
          </p:txBody>
        </p:sp>
        <p:sp>
          <p:nvSpPr>
            <p:cNvPr id="14" name="TextBox 19"/>
            <p:cNvSpPr txBox="1">
              <a:spLocks noChangeArrowheads="1"/>
            </p:cNvSpPr>
            <p:nvPr/>
          </p:nvSpPr>
          <p:spPr bwMode="auto">
            <a:xfrm>
              <a:off x="1265214" y="1053288"/>
              <a:ext cx="281127" cy="447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3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089150" y="3284538"/>
            <a:ext cx="6154738" cy="8318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dirty="0">
                <a:latin typeface="+mn-lt"/>
                <a:ea typeface="+mn-ea"/>
                <a:cs typeface="+mn-cs"/>
              </a:rPr>
              <a:t>（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12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月份），用案例分析法，具体剖析我学院核心竞争力需在那些方面着手。</a:t>
            </a:r>
            <a:endParaRPr lang="zh-CN" altLang="en-US" sz="2400" dirty="0">
              <a:latin typeface="+mn-lt"/>
              <a:ea typeface="+mn-ea"/>
              <a:cs typeface="+mn-cs"/>
            </a:endParaRPr>
          </a:p>
        </p:txBody>
      </p: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107504" y="4469040"/>
            <a:ext cx="1800200" cy="832168"/>
            <a:chOff x="765101" y="1034263"/>
            <a:chExt cx="1296144" cy="576064"/>
          </a:xfrm>
          <a:solidFill>
            <a:srgbClr val="287ED3"/>
          </a:solidFill>
        </p:grpSpPr>
        <p:sp>
          <p:nvSpPr>
            <p:cNvPr id="17" name="五边形 16"/>
            <p:cNvSpPr/>
            <p:nvPr/>
          </p:nvSpPr>
          <p:spPr>
            <a:xfrm>
              <a:off x="765101" y="1034263"/>
              <a:ext cx="1296144" cy="57606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srgbClr val="287ED3"/>
                </a:solidFill>
              </a:endParaRPr>
            </a:p>
          </p:txBody>
        </p:sp>
        <p:sp>
          <p:nvSpPr>
            <p:cNvPr id="18" name="TextBox 19"/>
            <p:cNvSpPr txBox="1">
              <a:spLocks noChangeArrowheads="1"/>
            </p:cNvSpPr>
            <p:nvPr/>
          </p:nvSpPr>
          <p:spPr bwMode="auto">
            <a:xfrm>
              <a:off x="1265214" y="1053288"/>
              <a:ext cx="272741" cy="447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4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089150" y="4365625"/>
            <a:ext cx="6154738" cy="1200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dirty="0">
                <a:latin typeface="+mn-lt"/>
                <a:ea typeface="+mn-ea"/>
                <a:cs typeface="+mn-cs"/>
              </a:rPr>
              <a:t>（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2016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年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1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月一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7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月份），用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SWTO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研究分析法，归纳、系统剖析我学院的发展、现状、利弊并提出核心竞争力指标体系。</a:t>
            </a:r>
            <a:endParaRPr lang="zh-CN" altLang="en-US" sz="2400" dirty="0">
              <a:latin typeface="+mn-lt"/>
              <a:ea typeface="+mn-ea"/>
              <a:cs typeface="+mn-cs"/>
            </a:endParaRPr>
          </a:p>
        </p:txBody>
      </p: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107504" y="5693176"/>
            <a:ext cx="1800200" cy="832168"/>
            <a:chOff x="765101" y="962314"/>
            <a:chExt cx="1296144" cy="576064"/>
          </a:xfrm>
          <a:solidFill>
            <a:srgbClr val="287ED3"/>
          </a:solidFill>
        </p:grpSpPr>
        <p:sp>
          <p:nvSpPr>
            <p:cNvPr id="21" name="五边形 20"/>
            <p:cNvSpPr/>
            <p:nvPr/>
          </p:nvSpPr>
          <p:spPr>
            <a:xfrm>
              <a:off x="765101" y="962314"/>
              <a:ext cx="1296144" cy="57606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200">
                <a:solidFill>
                  <a:srgbClr val="287ED3"/>
                </a:solidFill>
              </a:endParaRPr>
            </a:p>
          </p:txBody>
        </p:sp>
        <p:sp>
          <p:nvSpPr>
            <p:cNvPr id="22" name="TextBox 19"/>
            <p:cNvSpPr txBox="1">
              <a:spLocks noChangeArrowheads="1"/>
            </p:cNvSpPr>
            <p:nvPr/>
          </p:nvSpPr>
          <p:spPr bwMode="auto">
            <a:xfrm>
              <a:off x="1265214" y="1053288"/>
              <a:ext cx="283223" cy="4474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</a:rPr>
                <a:t>5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2089150" y="5694363"/>
            <a:ext cx="6154738" cy="8302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dirty="0">
                <a:latin typeface="+mn-lt"/>
                <a:ea typeface="+mn-ea"/>
                <a:cs typeface="+mn-cs"/>
              </a:rPr>
              <a:t>（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2016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年</a:t>
            </a:r>
            <a:r>
              <a:rPr lang="en-US" altLang="zh-CN" sz="2400" dirty="0">
                <a:latin typeface="+mn-lt"/>
                <a:ea typeface="+mn-ea"/>
                <a:cs typeface="+mn-cs"/>
              </a:rPr>
              <a:t>10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月份）</a:t>
            </a:r>
            <a:r>
              <a:rPr lang="zh-CN" altLang="en-US" sz="2400" dirty="0">
                <a:latin typeface="+mn-lt"/>
                <a:ea typeface="+mn-ea"/>
                <a:cs typeface="+mn-cs"/>
              </a:rPr>
              <a:t>，</a:t>
            </a:r>
            <a:r>
              <a:rPr lang="zh-CN" altLang="zh-CN" sz="2400" dirty="0">
                <a:latin typeface="+mn-lt"/>
                <a:ea typeface="+mn-ea"/>
                <a:cs typeface="+mn-cs"/>
              </a:rPr>
              <a:t>总结，写出论文和研究报告。</a:t>
            </a:r>
            <a:endParaRPr lang="zh-CN" altLang="en-US" sz="2400" dirty="0">
              <a:latin typeface="+mn-lt"/>
              <a:ea typeface="+mn-ea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5088" y="0"/>
            <a:ext cx="8356600" cy="958850"/>
          </a:xfrm>
          <a:prstGeom prst="rect">
            <a:avLst/>
          </a:prstGeom>
          <a:gradFill>
            <a:gsLst>
              <a:gs pos="0">
                <a:srgbClr val="BFBFBF"/>
              </a:gs>
              <a:gs pos="100000">
                <a:srgbClr val="BFBFBF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标题 2"/>
          <p:cNvSpPr>
            <a:spLocks noGrp="1"/>
          </p:cNvSpPr>
          <p:nvPr>
            <p:ph type="title"/>
          </p:nvPr>
        </p:nvSpPr>
        <p:spPr>
          <a:xfrm>
            <a:off x="468313" y="115888"/>
            <a:ext cx="7467600" cy="777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zh-CN" dirty="0">
                <a:latin typeface="黑体" pitchFamily="49" charset="-122"/>
                <a:ea typeface="黑体" pitchFamily="49" charset="-122"/>
                <a:cs typeface="+mj-cs"/>
              </a:rPr>
              <a:t>（二）研究过程与所做工作</a:t>
            </a:r>
            <a:endParaRPr lang="zh-CN" altLang="en-US" dirty="0">
              <a:latin typeface="黑体" pitchFamily="49" charset="-122"/>
              <a:ea typeface="黑体" pitchFamily="49" charset="-122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5" grpId="0" animBg="1"/>
      <p:bldP spid="19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29" name="组合 3"/>
          <p:cNvGrpSpPr>
            <a:grpSpLocks/>
          </p:cNvGrpSpPr>
          <p:nvPr/>
        </p:nvGrpSpPr>
        <p:grpSpPr bwMode="auto">
          <a:xfrm>
            <a:off x="84138" y="44450"/>
            <a:ext cx="9601200" cy="1708150"/>
            <a:chOff x="1613443" y="2686050"/>
            <a:chExt cx="5124704" cy="911788"/>
          </a:xfrm>
        </p:grpSpPr>
        <p:sp>
          <p:nvSpPr>
            <p:cNvPr id="5" name="矩形 4"/>
            <p:cNvSpPr/>
            <p:nvPr/>
          </p:nvSpPr>
          <p:spPr>
            <a:xfrm>
              <a:off x="2277756" y="2886033"/>
              <a:ext cx="4460391" cy="511822"/>
            </a:xfrm>
            <a:prstGeom prst="rect">
              <a:avLst/>
            </a:prstGeom>
            <a:gradFill>
              <a:gsLst>
                <a:gs pos="0">
                  <a:srgbClr val="BFBFBF"/>
                </a:gs>
                <a:gs pos="100000">
                  <a:srgbClr val="BFBFBF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613443" y="2686050"/>
              <a:ext cx="911788" cy="911788"/>
            </a:xfrm>
            <a:prstGeom prst="ellipse">
              <a:avLst/>
            </a:prstGeom>
            <a:solidFill>
              <a:srgbClr val="BFBFBF"/>
            </a:solidFill>
            <a:ln w="76200">
              <a:solidFill>
                <a:srgbClr val="287ED3"/>
              </a:solidFill>
            </a:ln>
            <a:effectLst>
              <a:innerShdw blurRad="330200" dist="254000" dir="18900000">
                <a:prstClr val="black">
                  <a:alpha val="51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 b="1" dirty="0">
                  <a:solidFill>
                    <a:srgbClr val="287ED3"/>
                  </a:solidFill>
                </a:rPr>
                <a:t>3</a:t>
              </a:r>
              <a:endParaRPr lang="zh-CN" altLang="en-US" sz="4400" b="1" dirty="0">
                <a:solidFill>
                  <a:srgbClr val="287ED3"/>
                </a:solidFill>
              </a:endParaRPr>
            </a:p>
          </p:txBody>
        </p:sp>
      </p:grpSp>
      <p:sp>
        <p:nvSpPr>
          <p:cNvPr id="48130" name="TextBox 6"/>
          <p:cNvSpPr txBox="1">
            <a:spLocks noChangeArrowheads="1"/>
          </p:cNvSpPr>
          <p:nvPr/>
        </p:nvSpPr>
        <p:spPr bwMode="auto">
          <a:xfrm>
            <a:off x="1924050" y="447675"/>
            <a:ext cx="5543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4400">
                <a:latin typeface="Century Schoolbook"/>
                <a:ea typeface="宋体" charset="-122"/>
              </a:rPr>
              <a:t>课题研究</a:t>
            </a:r>
            <a:r>
              <a:rPr lang="zh-CN" altLang="en-US" sz="4400">
                <a:latin typeface="Century Schoolbook"/>
                <a:ea typeface="宋体" charset="-122"/>
              </a:rPr>
              <a:t>组成员</a:t>
            </a:r>
            <a:endParaRPr lang="zh-CN" altLang="en-US">
              <a:latin typeface="Century Schoolbook"/>
              <a:ea typeface="宋体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938213" y="1916113"/>
          <a:ext cx="7594600" cy="4640262"/>
        </p:xfrm>
        <a:graphic>
          <a:graphicData uri="http://schemas.openxmlformats.org/drawingml/2006/table">
            <a:tbl>
              <a:tblPr/>
              <a:tblGrid>
                <a:gridCol w="2051050"/>
                <a:gridCol w="5543550"/>
              </a:tblGrid>
              <a:tr h="1079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课题组负责人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Schoolbook"/>
                        <a:ea typeface="华文新魏"/>
                        <a:cs typeface="华文新魏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谢梅成。学院党委书记。公开发表论文</a:t>
                      </a:r>
                      <a:r>
                        <a:rPr kumimoji="0" lang="en-US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10</a:t>
                      </a:r>
                      <a:r>
                        <a:rPr kumimoji="0" lang="zh-CN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多篇。</a:t>
                      </a:r>
                      <a:endParaRPr kumimoji="0" lang="zh-CN" alt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entury Schoolbook"/>
                        <a:ea typeface="华文新魏"/>
                        <a:cs typeface="华文新魏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1927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课题组主持人</a:t>
                      </a:r>
                      <a:endParaRPr kumimoji="0" lang="zh-CN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/>
                        <a:ea typeface="华文新魏"/>
                        <a:cs typeface="华文新魏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D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罗孟冬。研究员，学报执行主编。已公开出版个人专著</a:t>
                      </a:r>
                      <a:r>
                        <a:rPr kumimoji="0" lang="en-US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9</a:t>
                      </a: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部，与人合作公开出版著作</a:t>
                      </a:r>
                      <a:r>
                        <a:rPr kumimoji="0" lang="en-US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4</a:t>
                      </a: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部。在</a:t>
                      </a:r>
                      <a:r>
                        <a:rPr kumimoji="0" lang="en-US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CSSCI</a:t>
                      </a: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、中文核心等刊物发表论文</a:t>
                      </a:r>
                      <a:r>
                        <a:rPr kumimoji="0" lang="en-US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50</a:t>
                      </a: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余篇。主持完成省地（厅）级科研课题</a:t>
                      </a:r>
                      <a:r>
                        <a:rPr kumimoji="0" lang="en-US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4</a:t>
                      </a: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个，参与课题研究</a:t>
                      </a:r>
                      <a:r>
                        <a:rPr kumimoji="0" lang="en-US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8</a:t>
                      </a: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个</a:t>
                      </a:r>
                      <a:endParaRPr kumimoji="0" lang="zh-CN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/>
                        <a:ea typeface="华文新魏"/>
                        <a:cs typeface="华文新魏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DF1"/>
                    </a:solidFill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课题组成员</a:t>
                      </a:r>
                      <a:endParaRPr kumimoji="0" lang="zh-CN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/>
                        <a:ea typeface="华文新魏"/>
                        <a:cs typeface="华文新魏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吴自力，学院经济管理系主任。发表论文</a:t>
                      </a:r>
                      <a:r>
                        <a:rPr kumimoji="0" lang="en-US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20</a:t>
                      </a: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多篇，主持多个课题</a:t>
                      </a:r>
                      <a:endParaRPr kumimoji="0" lang="zh-CN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/>
                        <a:ea typeface="华文新魏"/>
                        <a:cs typeface="华文新魏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F8"/>
                    </a:solidFill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课题组成员</a:t>
                      </a:r>
                      <a:endParaRPr kumimoji="0" lang="zh-CN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/>
                        <a:ea typeface="华文新魏"/>
                        <a:cs typeface="华文新魏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D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Schoolbook"/>
                          <a:ea typeface="华文新魏"/>
                          <a:cs typeface="华文新魏"/>
                        </a:rPr>
                        <a:t>姚艳霞，博士，有多篇论文发表并参与多个国家和省部级课题研究</a:t>
                      </a:r>
                      <a:endParaRPr kumimoji="0" lang="zh-CN" alt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 Schoolbook"/>
                        <a:ea typeface="华文新魏"/>
                        <a:cs typeface="华文新魏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6DD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通用_蓝">
  <a:themeElements>
    <a:clrScheme name="通用_蓝 13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用_蓝">
      <a:majorFont>
        <a:latin typeface="Arial"/>
        <a:ea typeface="隶书"/>
        <a:cs typeface=""/>
      </a:majorFont>
      <a:minorFont>
        <a:latin typeface="Arial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用_蓝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用_蓝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用_蓝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用_蓝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用_蓝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用_蓝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用_蓝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用_蓝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用_蓝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用_蓝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用_蓝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用_蓝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用_蓝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通用_蓝">
  <a:themeElements>
    <a:clrScheme name="1_通用_蓝 13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通用_蓝">
      <a:majorFont>
        <a:latin typeface="Arial"/>
        <a:ea typeface="隶书"/>
        <a:cs typeface=""/>
      </a:majorFont>
      <a:minorFont>
        <a:latin typeface="Arial"/>
        <a:ea typeface="华文新魏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通用_蓝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通用_蓝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通用_蓝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通用_蓝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通用_蓝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通用_蓝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通用_蓝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通用_蓝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通用_蓝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通用_蓝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通用_蓝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通用_蓝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通用_蓝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凸显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蓝白</Template>
  <TotalTime>373</TotalTime>
  <Words>1548</Words>
  <Application>Microsoft Office PowerPoint</Application>
  <PresentationFormat>全屏显示(4:3)</PresentationFormat>
  <Paragraphs>77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演示文稿设计模板</vt:lpstr>
      </vt:variant>
      <vt:variant>
        <vt:i4>14</vt:i4>
      </vt:variant>
      <vt:variant>
        <vt:lpstr>幻灯片标题</vt:lpstr>
      </vt:variant>
      <vt:variant>
        <vt:i4>16</vt:i4>
      </vt:variant>
    </vt:vector>
  </HeadingPairs>
  <TitlesOfParts>
    <vt:vector size="41" baseType="lpstr">
      <vt:lpstr>Arial</vt:lpstr>
      <vt:lpstr>华文新魏</vt:lpstr>
      <vt:lpstr>隶书</vt:lpstr>
      <vt:lpstr>Calibri</vt:lpstr>
      <vt:lpstr>宋体</vt:lpstr>
      <vt:lpstr>Century Schoolbook</vt:lpstr>
      <vt:lpstr>华文楷体</vt:lpstr>
      <vt:lpstr>Wingdings</vt:lpstr>
      <vt:lpstr>Wingdings 2</vt:lpstr>
      <vt:lpstr>黑体</vt:lpstr>
      <vt:lpstr>微软雅黑</vt:lpstr>
      <vt:lpstr>通用_蓝</vt:lpstr>
      <vt:lpstr>1_通用_蓝</vt:lpstr>
      <vt:lpstr>凸显</vt:lpstr>
      <vt:lpstr>凸显</vt:lpstr>
      <vt:lpstr>凸显</vt:lpstr>
      <vt:lpstr>凸显</vt:lpstr>
      <vt:lpstr>凸显</vt:lpstr>
      <vt:lpstr>凸显</vt:lpstr>
      <vt:lpstr>凸显</vt:lpstr>
      <vt:lpstr>凸显</vt:lpstr>
      <vt:lpstr>凸显</vt:lpstr>
      <vt:lpstr>凸显</vt:lpstr>
      <vt:lpstr>凸显</vt:lpstr>
      <vt:lpstr>凸显</vt:lpstr>
      <vt:lpstr>我院核心竞争力研究</vt:lpstr>
      <vt:lpstr>幻灯片 2</vt:lpstr>
      <vt:lpstr>幻灯片 3</vt:lpstr>
      <vt:lpstr>幻灯片 4</vt:lpstr>
      <vt:lpstr>幻灯片 5</vt:lpstr>
      <vt:lpstr>幻灯片 6</vt:lpstr>
      <vt:lpstr>（一）课题目标与任务</vt:lpstr>
      <vt:lpstr>（二）研究过程与所做工作</vt:lpstr>
      <vt:lpstr>幻灯片 9</vt:lpstr>
      <vt:lpstr>幻灯片 10</vt:lpstr>
      <vt:lpstr>（一）主要内容</vt:lpstr>
      <vt:lpstr>幻灯片 12</vt:lpstr>
      <vt:lpstr>（二）主要观点</vt:lpstr>
      <vt:lpstr>幻灯片 14</vt:lpstr>
      <vt:lpstr>幻灯片 15</vt:lpstr>
      <vt:lpstr>幻灯片 16</vt:lpstr>
    </vt:vector>
  </TitlesOfParts>
  <Company>Sky123.Org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</cp:lastModifiedBy>
  <cp:revision>27</cp:revision>
  <dcterms:created xsi:type="dcterms:W3CDTF">2017-01-05T02:18:19Z</dcterms:created>
  <dcterms:modified xsi:type="dcterms:W3CDTF">2017-01-08T07:47:52Z</dcterms:modified>
</cp:coreProperties>
</file>